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66" r:id="rId3"/>
    <p:sldId id="268" r:id="rId4"/>
    <p:sldId id="269" r:id="rId5"/>
    <p:sldId id="267" r:id="rId6"/>
    <p:sldId id="271" r:id="rId7"/>
    <p:sldId id="272" r:id="rId8"/>
    <p:sldId id="257" r:id="rId9"/>
    <p:sldId id="258" r:id="rId10"/>
    <p:sldId id="261" r:id="rId11"/>
    <p:sldId id="262" r:id="rId12"/>
    <p:sldId id="263" r:id="rId13"/>
    <p:sldId id="264" r:id="rId14"/>
    <p:sldId id="265" r:id="rId15"/>
    <p:sldId id="276" r:id="rId16"/>
    <p:sldId id="273" r:id="rId17"/>
    <p:sldId id="274" r:id="rId18"/>
    <p:sldId id="259" r:id="rId19"/>
    <p:sldId id="270" r:id="rId20"/>
    <p:sldId id="275" r:id="rId21"/>
    <p:sldId id="277" r:id="rId22"/>
    <p:sldId id="278" r:id="rId23"/>
    <p:sldId id="279" r:id="rId24"/>
    <p:sldId id="280" r:id="rId25"/>
    <p:sldId id="281" r:id="rId26"/>
    <p:sldId id="282" r:id="rId27"/>
    <p:sldId id="283" r:id="rId28"/>
    <p:sldId id="284" r:id="rId29"/>
    <p:sldId id="285" r:id="rId30"/>
    <p:sldId id="286" r:id="rId31"/>
  </p:sldIdLst>
  <p:sldSz cx="9144000" cy="6858000" type="screen4x3"/>
  <p:notesSz cx="6858000" cy="9144000"/>
  <p:custDataLst>
    <p:tags r:id="rId33"/>
  </p:custDataLst>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800000"/>
    <a:srgbClr val="1B311F"/>
    <a:srgbClr val="422C16"/>
    <a:srgbClr val="2E0F00"/>
    <a:srgbClr val="3E1F00"/>
    <a:srgbClr val="0C788E"/>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23" autoAdjust="0"/>
    <p:restoredTop sz="94652" autoAdjust="0"/>
  </p:normalViewPr>
  <p:slideViewPr>
    <p:cSldViewPr>
      <p:cViewPr varScale="1">
        <p:scale>
          <a:sx n="110" d="100"/>
          <a:sy n="110" d="100"/>
        </p:scale>
        <p:origin x="154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494"/>
    </p:cViewPr>
  </p:sorterViewPr>
  <p:notesViewPr>
    <p:cSldViewPr>
      <p:cViewPr varScale="1">
        <p:scale>
          <a:sx n="52" d="100"/>
          <a:sy n="52" d="100"/>
        </p:scale>
        <p:origin x="-258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B8162E-99DA-4E4B-BD1D-F9456F010F7B}" type="datetimeFigureOut">
              <a:rPr lang="en-US" smtClean="0"/>
              <a:pPr/>
              <a:t>10/22/2013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2F2996-D46E-43E5-BAFD-D0FF2B845CFC}" type="slidenum">
              <a:rPr lang="en-US" smtClean="0"/>
              <a:pPr/>
              <a:t>‹#›</a:t>
            </a:fld>
            <a:endParaRPr lang="en-US"/>
          </a:p>
        </p:txBody>
      </p:sp>
    </p:spTree>
    <p:extLst>
      <p:ext uri="{BB962C8B-B14F-4D97-AF65-F5344CB8AC3E}">
        <p14:creationId xmlns:p14="http://schemas.microsoft.com/office/powerpoint/2010/main" val="1887550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the second year of our Asia Marketing Fund which was announced in last year's budget and will provide $43.2 million over four years to promote Australia as a tourism destination to growing markets in Asia</a:t>
            </a:r>
            <a:r>
              <a:rPr lang="en-US" dirty="0" smtClean="0"/>
              <a:t>, Tourism Minister</a:t>
            </a:r>
            <a:endParaRPr lang="en-US" dirty="0"/>
          </a:p>
        </p:txBody>
      </p:sp>
      <p:sp>
        <p:nvSpPr>
          <p:cNvPr id="4" name="Slide Number Placeholder 3"/>
          <p:cNvSpPr>
            <a:spLocks noGrp="1"/>
          </p:cNvSpPr>
          <p:nvPr>
            <p:ph type="sldNum" sz="quarter" idx="10"/>
          </p:nvPr>
        </p:nvSpPr>
        <p:spPr/>
        <p:txBody>
          <a:bodyPr/>
          <a:lstStyle/>
          <a:p>
            <a:fld id="{3F2F2996-D46E-43E5-BAFD-D0FF2B845CFC}" type="slidenum">
              <a:rPr lang="en-US" smtClean="0"/>
              <a:pPr/>
              <a:t>19</a:t>
            </a:fld>
            <a:endParaRPr lang="en-US"/>
          </a:p>
        </p:txBody>
      </p:sp>
    </p:spTree>
    <p:extLst>
      <p:ext uri="{BB962C8B-B14F-4D97-AF65-F5344CB8AC3E}">
        <p14:creationId xmlns:p14="http://schemas.microsoft.com/office/powerpoint/2010/main" val="1873538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zh-TW"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zh-TW"/>
          </a:p>
        </p:txBody>
      </p:sp>
      <p:sp>
        <p:nvSpPr>
          <p:cNvPr id="6" name="Rectangle 6"/>
          <p:cNvSpPr>
            <a:spLocks noGrp="1" noChangeArrowheads="1"/>
          </p:cNvSpPr>
          <p:nvPr>
            <p:ph type="sldNum" sz="quarter" idx="12"/>
          </p:nvPr>
        </p:nvSpPr>
        <p:spPr>
          <a:ln/>
        </p:spPr>
        <p:txBody>
          <a:bodyPr/>
          <a:lstStyle>
            <a:lvl1pPr>
              <a:defRPr/>
            </a:lvl1pPr>
          </a:lstStyle>
          <a:p>
            <a:pPr>
              <a:defRPr/>
            </a:pPr>
            <a:fld id="{6C63F664-D660-4CB4-AFFA-325A7317F362}" type="slidenum">
              <a:rPr lang="es-ES" altLang="zh-TW"/>
              <a:pPr>
                <a:defRPr/>
              </a:pPr>
              <a:t>‹#›</a:t>
            </a:fld>
            <a:endParaRPr lang="es-ES" altLang="zh-TW"/>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zh-TW"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zh-TW"/>
          </a:p>
        </p:txBody>
      </p:sp>
      <p:sp>
        <p:nvSpPr>
          <p:cNvPr id="6" name="Rectangle 6"/>
          <p:cNvSpPr>
            <a:spLocks noGrp="1" noChangeArrowheads="1"/>
          </p:cNvSpPr>
          <p:nvPr>
            <p:ph type="sldNum" sz="quarter" idx="12"/>
          </p:nvPr>
        </p:nvSpPr>
        <p:spPr>
          <a:ln/>
        </p:spPr>
        <p:txBody>
          <a:bodyPr/>
          <a:lstStyle>
            <a:lvl1pPr>
              <a:defRPr/>
            </a:lvl1pPr>
          </a:lstStyle>
          <a:p>
            <a:pPr>
              <a:defRPr/>
            </a:pPr>
            <a:fld id="{EBD6336A-AAA7-4C29-849C-3791FB0D8692}" type="slidenum">
              <a:rPr lang="es-ES" altLang="zh-TW"/>
              <a:pPr>
                <a:defRPr/>
              </a:pPr>
              <a:t>‹#›</a:t>
            </a:fld>
            <a:endParaRPr lang="es-ES" altLang="zh-TW"/>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zh-TW"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zh-TW"/>
          </a:p>
        </p:txBody>
      </p:sp>
      <p:sp>
        <p:nvSpPr>
          <p:cNvPr id="6" name="Rectangle 6"/>
          <p:cNvSpPr>
            <a:spLocks noGrp="1" noChangeArrowheads="1"/>
          </p:cNvSpPr>
          <p:nvPr>
            <p:ph type="sldNum" sz="quarter" idx="12"/>
          </p:nvPr>
        </p:nvSpPr>
        <p:spPr>
          <a:ln/>
        </p:spPr>
        <p:txBody>
          <a:bodyPr/>
          <a:lstStyle>
            <a:lvl1pPr>
              <a:defRPr/>
            </a:lvl1pPr>
          </a:lstStyle>
          <a:p>
            <a:pPr>
              <a:defRPr/>
            </a:pPr>
            <a:fld id="{7638DA1B-83B0-4FB0-99EA-F985405D8EC8}" type="slidenum">
              <a:rPr lang="es-ES" altLang="zh-TW"/>
              <a:pPr>
                <a:defRPr/>
              </a:pPr>
              <a:t>‹#›</a:t>
            </a:fld>
            <a:endParaRPr lang="es-ES" altLang="zh-TW"/>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zh-TW"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zh-TW"/>
          </a:p>
        </p:txBody>
      </p:sp>
      <p:sp>
        <p:nvSpPr>
          <p:cNvPr id="6" name="Rectangle 6"/>
          <p:cNvSpPr>
            <a:spLocks noGrp="1" noChangeArrowheads="1"/>
          </p:cNvSpPr>
          <p:nvPr>
            <p:ph type="sldNum" sz="quarter" idx="12"/>
          </p:nvPr>
        </p:nvSpPr>
        <p:spPr>
          <a:ln/>
        </p:spPr>
        <p:txBody>
          <a:bodyPr/>
          <a:lstStyle>
            <a:lvl1pPr>
              <a:defRPr/>
            </a:lvl1pPr>
          </a:lstStyle>
          <a:p>
            <a:pPr>
              <a:defRPr/>
            </a:pPr>
            <a:fld id="{CD1882A9-9172-4E9E-B40A-0718C09E692D}" type="slidenum">
              <a:rPr lang="es-ES" altLang="zh-TW"/>
              <a:pPr>
                <a:defRPr/>
              </a:pPr>
              <a:t>‹#›</a:t>
            </a:fld>
            <a:endParaRPr lang="es-ES" altLang="zh-TW"/>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zh-TW"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zh-TW" altLang="zh-TW"/>
          </a:p>
        </p:txBody>
      </p:sp>
      <p:sp>
        <p:nvSpPr>
          <p:cNvPr id="6" name="Rectangle 6"/>
          <p:cNvSpPr>
            <a:spLocks noGrp="1" noChangeArrowheads="1"/>
          </p:cNvSpPr>
          <p:nvPr>
            <p:ph type="sldNum" sz="quarter" idx="12"/>
          </p:nvPr>
        </p:nvSpPr>
        <p:spPr>
          <a:ln/>
        </p:spPr>
        <p:txBody>
          <a:bodyPr/>
          <a:lstStyle>
            <a:lvl1pPr>
              <a:defRPr/>
            </a:lvl1pPr>
          </a:lstStyle>
          <a:p>
            <a:pPr>
              <a:defRPr/>
            </a:pPr>
            <a:fld id="{8F57C800-D98E-4DFD-842B-3AA02A3F5FF6}" type="slidenum">
              <a:rPr lang="es-ES" altLang="zh-TW"/>
              <a:pPr>
                <a:defRPr/>
              </a:pPr>
              <a:t>‹#›</a:t>
            </a:fld>
            <a:endParaRPr lang="es-ES" altLang="zh-TW"/>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zh-TW"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zh-TW" altLang="zh-TW"/>
          </a:p>
        </p:txBody>
      </p:sp>
      <p:sp>
        <p:nvSpPr>
          <p:cNvPr id="7" name="Rectangle 6"/>
          <p:cNvSpPr>
            <a:spLocks noGrp="1" noChangeArrowheads="1"/>
          </p:cNvSpPr>
          <p:nvPr>
            <p:ph type="sldNum" sz="quarter" idx="12"/>
          </p:nvPr>
        </p:nvSpPr>
        <p:spPr>
          <a:ln/>
        </p:spPr>
        <p:txBody>
          <a:bodyPr/>
          <a:lstStyle>
            <a:lvl1pPr>
              <a:defRPr/>
            </a:lvl1pPr>
          </a:lstStyle>
          <a:p>
            <a:pPr>
              <a:defRPr/>
            </a:pPr>
            <a:fld id="{3E7C0B53-1D8F-4934-8878-40078140ACB3}" type="slidenum">
              <a:rPr lang="es-ES" altLang="zh-TW"/>
              <a:pPr>
                <a:defRPr/>
              </a:pPr>
              <a:t>‹#›</a:t>
            </a:fld>
            <a:endParaRPr lang="es-ES"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zh-TW" altLang="zh-TW"/>
          </a:p>
        </p:txBody>
      </p:sp>
      <p:sp>
        <p:nvSpPr>
          <p:cNvPr id="8" name="Rectangle 5"/>
          <p:cNvSpPr>
            <a:spLocks noGrp="1" noChangeArrowheads="1"/>
          </p:cNvSpPr>
          <p:nvPr>
            <p:ph type="ftr" sz="quarter" idx="11"/>
          </p:nvPr>
        </p:nvSpPr>
        <p:spPr>
          <a:ln/>
        </p:spPr>
        <p:txBody>
          <a:bodyPr/>
          <a:lstStyle>
            <a:lvl1pPr>
              <a:defRPr/>
            </a:lvl1pPr>
          </a:lstStyle>
          <a:p>
            <a:pPr>
              <a:defRPr/>
            </a:pPr>
            <a:endParaRPr lang="zh-TW" altLang="zh-TW"/>
          </a:p>
        </p:txBody>
      </p:sp>
      <p:sp>
        <p:nvSpPr>
          <p:cNvPr id="9" name="Rectangle 6"/>
          <p:cNvSpPr>
            <a:spLocks noGrp="1" noChangeArrowheads="1"/>
          </p:cNvSpPr>
          <p:nvPr>
            <p:ph type="sldNum" sz="quarter" idx="12"/>
          </p:nvPr>
        </p:nvSpPr>
        <p:spPr>
          <a:ln/>
        </p:spPr>
        <p:txBody>
          <a:bodyPr/>
          <a:lstStyle>
            <a:lvl1pPr>
              <a:defRPr/>
            </a:lvl1pPr>
          </a:lstStyle>
          <a:p>
            <a:pPr>
              <a:defRPr/>
            </a:pPr>
            <a:fld id="{EE1CF64E-1E59-4396-A565-D72AD990EE24}" type="slidenum">
              <a:rPr lang="es-ES" altLang="zh-TW"/>
              <a:pPr>
                <a:defRPr/>
              </a:pPr>
              <a:t>‹#›</a:t>
            </a:fld>
            <a:endParaRPr lang="es-ES" altLang="zh-TW"/>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zh-TW" altLang="zh-TW"/>
          </a:p>
        </p:txBody>
      </p:sp>
      <p:sp>
        <p:nvSpPr>
          <p:cNvPr id="4" name="Rectangle 5"/>
          <p:cNvSpPr>
            <a:spLocks noGrp="1" noChangeArrowheads="1"/>
          </p:cNvSpPr>
          <p:nvPr>
            <p:ph type="ftr" sz="quarter" idx="11"/>
          </p:nvPr>
        </p:nvSpPr>
        <p:spPr>
          <a:ln/>
        </p:spPr>
        <p:txBody>
          <a:bodyPr/>
          <a:lstStyle>
            <a:lvl1pPr>
              <a:defRPr/>
            </a:lvl1pPr>
          </a:lstStyle>
          <a:p>
            <a:pPr>
              <a:defRPr/>
            </a:pPr>
            <a:endParaRPr lang="zh-TW" altLang="zh-TW"/>
          </a:p>
        </p:txBody>
      </p:sp>
      <p:sp>
        <p:nvSpPr>
          <p:cNvPr id="5" name="Rectangle 6"/>
          <p:cNvSpPr>
            <a:spLocks noGrp="1" noChangeArrowheads="1"/>
          </p:cNvSpPr>
          <p:nvPr>
            <p:ph type="sldNum" sz="quarter" idx="12"/>
          </p:nvPr>
        </p:nvSpPr>
        <p:spPr>
          <a:ln/>
        </p:spPr>
        <p:txBody>
          <a:bodyPr/>
          <a:lstStyle>
            <a:lvl1pPr>
              <a:defRPr/>
            </a:lvl1pPr>
          </a:lstStyle>
          <a:p>
            <a:pPr>
              <a:defRPr/>
            </a:pPr>
            <a:fld id="{F8521A35-06E7-4B64-B23C-6F6CC03E31E4}" type="slidenum">
              <a:rPr lang="es-ES" altLang="zh-TW"/>
              <a:pPr>
                <a:defRPr/>
              </a:pPr>
              <a:t>‹#›</a:t>
            </a:fld>
            <a:endParaRPr lang="es-ES" altLang="zh-TW"/>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TW" altLang="zh-TW"/>
          </a:p>
        </p:txBody>
      </p:sp>
      <p:sp>
        <p:nvSpPr>
          <p:cNvPr id="3" name="Rectangle 5"/>
          <p:cNvSpPr>
            <a:spLocks noGrp="1" noChangeArrowheads="1"/>
          </p:cNvSpPr>
          <p:nvPr>
            <p:ph type="ftr" sz="quarter" idx="11"/>
          </p:nvPr>
        </p:nvSpPr>
        <p:spPr>
          <a:ln/>
        </p:spPr>
        <p:txBody>
          <a:bodyPr/>
          <a:lstStyle>
            <a:lvl1pPr>
              <a:defRPr/>
            </a:lvl1pPr>
          </a:lstStyle>
          <a:p>
            <a:pPr>
              <a:defRPr/>
            </a:pPr>
            <a:endParaRPr lang="zh-TW" altLang="zh-TW"/>
          </a:p>
        </p:txBody>
      </p:sp>
      <p:sp>
        <p:nvSpPr>
          <p:cNvPr id="4" name="Rectangle 6"/>
          <p:cNvSpPr>
            <a:spLocks noGrp="1" noChangeArrowheads="1"/>
          </p:cNvSpPr>
          <p:nvPr>
            <p:ph type="sldNum" sz="quarter" idx="12"/>
          </p:nvPr>
        </p:nvSpPr>
        <p:spPr>
          <a:ln/>
        </p:spPr>
        <p:txBody>
          <a:bodyPr/>
          <a:lstStyle>
            <a:lvl1pPr>
              <a:defRPr/>
            </a:lvl1pPr>
          </a:lstStyle>
          <a:p>
            <a:pPr>
              <a:defRPr/>
            </a:pPr>
            <a:fld id="{49D03449-631B-42C4-B904-430AA56A9D5E}" type="slidenum">
              <a:rPr lang="es-ES" altLang="zh-TW"/>
              <a:pPr>
                <a:defRPr/>
              </a:pPr>
              <a:t>‹#›</a:t>
            </a:fld>
            <a:endParaRPr lang="es-ES" altLang="zh-TW"/>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zh-TW"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zh-TW" altLang="zh-TW"/>
          </a:p>
        </p:txBody>
      </p:sp>
      <p:sp>
        <p:nvSpPr>
          <p:cNvPr id="7" name="Rectangle 6"/>
          <p:cNvSpPr>
            <a:spLocks noGrp="1" noChangeArrowheads="1"/>
          </p:cNvSpPr>
          <p:nvPr>
            <p:ph type="sldNum" sz="quarter" idx="12"/>
          </p:nvPr>
        </p:nvSpPr>
        <p:spPr>
          <a:ln/>
        </p:spPr>
        <p:txBody>
          <a:bodyPr/>
          <a:lstStyle>
            <a:lvl1pPr>
              <a:defRPr/>
            </a:lvl1pPr>
          </a:lstStyle>
          <a:p>
            <a:pPr>
              <a:defRPr/>
            </a:pPr>
            <a:fld id="{BD7C567B-652E-4C5B-9134-03CCF21F9E9E}" type="slidenum">
              <a:rPr lang="es-ES" altLang="zh-TW"/>
              <a:pPr>
                <a:defRPr/>
              </a:pPr>
              <a:t>‹#›</a:t>
            </a:fld>
            <a:endParaRPr lang="es-ES" altLang="zh-TW"/>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zh-TW"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zh-TW" altLang="zh-TW"/>
          </a:p>
        </p:txBody>
      </p:sp>
      <p:sp>
        <p:nvSpPr>
          <p:cNvPr id="7" name="Rectangle 6"/>
          <p:cNvSpPr>
            <a:spLocks noGrp="1" noChangeArrowheads="1"/>
          </p:cNvSpPr>
          <p:nvPr>
            <p:ph type="sldNum" sz="quarter" idx="12"/>
          </p:nvPr>
        </p:nvSpPr>
        <p:spPr>
          <a:ln/>
        </p:spPr>
        <p:txBody>
          <a:bodyPr/>
          <a:lstStyle>
            <a:lvl1pPr>
              <a:defRPr/>
            </a:lvl1pPr>
          </a:lstStyle>
          <a:p>
            <a:pPr>
              <a:defRPr/>
            </a:pPr>
            <a:fld id="{C30F4F11-E940-4DC1-8768-CD08D92DAA6C}" type="slidenum">
              <a:rPr lang="es-ES" altLang="zh-TW"/>
              <a:pPr>
                <a:defRPr/>
              </a:pPr>
              <a:t>‹#›</a:t>
            </a:fld>
            <a:endParaRPr lang="es-ES" altLang="zh-TW"/>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zh-TW"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ltLang="zh-TW" smtClean="0"/>
              <a:t>Haga clic para modificar el estilo de texto del patrón</a:t>
            </a:r>
          </a:p>
          <a:p>
            <a:pPr lvl="1"/>
            <a:r>
              <a:rPr lang="es-ES" altLang="zh-TW" smtClean="0"/>
              <a:t>Segundo nivel</a:t>
            </a:r>
          </a:p>
          <a:p>
            <a:pPr lvl="2"/>
            <a:r>
              <a:rPr lang="es-ES" altLang="zh-TW" smtClean="0"/>
              <a:t>Tercer nivel</a:t>
            </a:r>
          </a:p>
          <a:p>
            <a:pPr lvl="3"/>
            <a:r>
              <a:rPr lang="es-ES" altLang="zh-TW" smtClean="0"/>
              <a:t>Cuarto nivel</a:t>
            </a:r>
          </a:p>
          <a:p>
            <a:pPr lvl="4"/>
            <a:r>
              <a:rPr lang="es-ES" altLang="zh-TW"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smtClean="0">
                <a:ea typeface="新細明體" charset="-120"/>
              </a:defRPr>
            </a:lvl1pPr>
          </a:lstStyle>
          <a:p>
            <a:pPr>
              <a:defRPr/>
            </a:pPr>
            <a:endParaRPr lang="zh-TW" altLang="zh-TW"/>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smtClean="0">
                <a:ea typeface="新細明體" charset="-120"/>
              </a:defRPr>
            </a:lvl1pPr>
          </a:lstStyle>
          <a:p>
            <a:pPr>
              <a:defRPr/>
            </a:pPr>
            <a:endParaRPr lang="zh-TW" altLang="zh-TW"/>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ea typeface="新細明體" charset="-120"/>
              </a:defRPr>
            </a:lvl1pPr>
          </a:lstStyle>
          <a:p>
            <a:pPr>
              <a:defRPr/>
            </a:pPr>
            <a:fld id="{80DB02F4-7C29-454D-8DD4-6E3CE208673E}" type="slidenum">
              <a:rPr lang="es-ES" altLang="zh-TW"/>
              <a:pPr>
                <a:defRPr/>
              </a:pPr>
              <a:t>‹#›</a:t>
            </a:fld>
            <a:endParaRPr lang="es-ES" altLang="zh-TW"/>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aei.gov.au/research/Research-Snapshots/"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gif"/><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8.gif"/><Relationship Id="rId7" Type="http://schemas.openxmlformats.org/officeDocument/2006/relationships/image" Target="../media/image32.png"/><Relationship Id="rId2" Type="http://schemas.openxmlformats.org/officeDocument/2006/relationships/image" Target="../media/image27.gif"/><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Rectangle 170"/>
          <p:cNvSpPr>
            <a:spLocks noGrp="1" noChangeArrowheads="1"/>
          </p:cNvSpPr>
          <p:nvPr>
            <p:ph type="ctrTitle"/>
          </p:nvPr>
        </p:nvSpPr>
        <p:spPr>
          <a:xfrm>
            <a:off x="1258888" y="908050"/>
            <a:ext cx="7058025" cy="1038225"/>
          </a:xfrm>
        </p:spPr>
        <p:txBody>
          <a:bodyPr/>
          <a:lstStyle/>
          <a:p>
            <a:pPr eaLnBrk="1" hangingPunct="1"/>
            <a:r>
              <a:rPr lang="es-UY" altLang="zh-TW" sz="3600" b="1" dirty="0" smtClean="0">
                <a:solidFill>
                  <a:srgbClr val="800000"/>
                </a:solidFill>
                <a:ea typeface="新細明體" charset="-120"/>
              </a:rPr>
              <a:t>Australia’s Engagement with Asia </a:t>
            </a:r>
            <a:br>
              <a:rPr lang="es-UY" altLang="zh-TW" sz="3600" b="1" dirty="0" smtClean="0">
                <a:solidFill>
                  <a:srgbClr val="800000"/>
                </a:solidFill>
                <a:ea typeface="新細明體" charset="-120"/>
              </a:rPr>
            </a:br>
            <a:r>
              <a:rPr lang="es-UY" altLang="zh-TW" sz="3600" b="1" i="1" dirty="0" smtClean="0">
                <a:solidFill>
                  <a:srgbClr val="FF9933"/>
                </a:solidFill>
                <a:ea typeface="新細明體" charset="-120"/>
              </a:rPr>
              <a:t>But which Asia?</a:t>
            </a:r>
            <a:endParaRPr lang="es-ES" altLang="zh-TW" sz="3600" b="1" i="1" dirty="0" smtClean="0">
              <a:solidFill>
                <a:srgbClr val="FF9933"/>
              </a:solidFill>
              <a:ea typeface="新細明體" charset="-120"/>
            </a:endParaRPr>
          </a:p>
        </p:txBody>
      </p:sp>
      <p:sp>
        <p:nvSpPr>
          <p:cNvPr id="2051" name="Rectangle 170"/>
          <p:cNvSpPr txBox="1">
            <a:spLocks noChangeArrowheads="1"/>
          </p:cNvSpPr>
          <p:nvPr/>
        </p:nvSpPr>
        <p:spPr bwMode="auto">
          <a:xfrm>
            <a:off x="1979613" y="404813"/>
            <a:ext cx="4864100" cy="973137"/>
          </a:xfrm>
          <a:prstGeom prst="rect">
            <a:avLst/>
          </a:prstGeom>
          <a:noFill/>
          <a:ln w="9525">
            <a:noFill/>
            <a:miter lim="800000"/>
            <a:headEnd/>
            <a:tailEnd/>
          </a:ln>
        </p:spPr>
        <p:txBody>
          <a:bodyPr anchor="ctr"/>
          <a:lstStyle/>
          <a:p>
            <a:pPr algn="ctr"/>
            <a:r>
              <a:rPr lang="es-UY" altLang="zh-TW" sz="2000" b="1">
                <a:solidFill>
                  <a:srgbClr val="800000"/>
                </a:solidFill>
                <a:ea typeface="新細明體" charset="-120"/>
              </a:rPr>
              <a:t> </a:t>
            </a:r>
            <a:endParaRPr lang="es-ES" altLang="zh-TW" sz="2000" b="1">
              <a:solidFill>
                <a:srgbClr val="800000"/>
              </a:solidFill>
              <a:ea typeface="新細明體" charset="-120"/>
            </a:endParaRPr>
          </a:p>
        </p:txBody>
      </p:sp>
      <p:pic>
        <p:nvPicPr>
          <p:cNvPr id="4" name="圖片 8" descr="hkied_logo.jpg"/>
          <p:cNvPicPr>
            <a:picLocks noChangeAspect="1"/>
          </p:cNvPicPr>
          <p:nvPr/>
        </p:nvPicPr>
        <p:blipFill>
          <a:blip r:embed="rId3" cstate="print"/>
          <a:stretch>
            <a:fillRect/>
          </a:stretch>
        </p:blipFill>
        <p:spPr>
          <a:xfrm>
            <a:off x="0" y="4293096"/>
            <a:ext cx="2123728" cy="1219200"/>
          </a:xfrm>
          <a:prstGeom prst="rect">
            <a:avLst/>
          </a:prstGeom>
        </p:spPr>
      </p:pic>
      <p:pic>
        <p:nvPicPr>
          <p:cNvPr id="5" name="圖片 7" descr="logo_poweredu.jpg"/>
          <p:cNvPicPr>
            <a:picLocks noChangeAspect="1"/>
          </p:cNvPicPr>
          <p:nvPr/>
        </p:nvPicPr>
        <p:blipFill>
          <a:blip r:embed="rId4" cstate="print"/>
          <a:stretch>
            <a:fillRect/>
          </a:stretch>
        </p:blipFill>
        <p:spPr>
          <a:xfrm>
            <a:off x="7543800" y="5373216"/>
            <a:ext cx="1600200" cy="1066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zh-TW" altLang="en-US"/>
          </a:p>
        </p:txBody>
      </p:sp>
      <p:pic>
        <p:nvPicPr>
          <p:cNvPr id="4" name="Content Placeholder 3" descr="SKMBT_C25313082914030.JPG"/>
          <p:cNvPicPr>
            <a:picLocks noGrp="1" noChangeAspect="1"/>
          </p:cNvPicPr>
          <p:nvPr>
            <p:ph idx="1"/>
          </p:nvPr>
        </p:nvPicPr>
        <p:blipFill>
          <a:blip r:embed="rId2" cstate="screen"/>
          <a:srcRect/>
          <a:stretch>
            <a:fillRect/>
          </a:stretch>
        </p:blipFill>
        <p:spPr>
          <a:xfrm>
            <a:off x="2555776" y="188640"/>
            <a:ext cx="3600400" cy="6480720"/>
          </a:xfrm>
        </p:spPr>
      </p:pic>
      <p:sp>
        <p:nvSpPr>
          <p:cNvPr id="5" name="Rectangle 3"/>
          <p:cNvSpPr txBox="1">
            <a:spLocks noChangeArrowheads="1"/>
          </p:cNvSpPr>
          <p:nvPr/>
        </p:nvSpPr>
        <p:spPr bwMode="auto">
          <a:xfrm>
            <a:off x="467544" y="4941168"/>
            <a:ext cx="1692275" cy="129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Photo: Andrew </a:t>
            </a:r>
            <a:r>
              <a:rPr kumimoji="0" lang="en-US" altLang="zh-TW" sz="800" b="0" i="0" u="none" strike="noStrike" kern="0" cap="none" spc="0" normalizeH="0" baseline="0" noProof="0" dirty="0" err="1" smtClean="0">
                <a:ln>
                  <a:noFill/>
                </a:ln>
                <a:solidFill>
                  <a:schemeClr val="tx1"/>
                </a:solidFill>
                <a:effectLst/>
                <a:uLnTx/>
                <a:uFillTx/>
                <a:latin typeface="+mn-lt"/>
                <a:ea typeface="新細明體" charset="-120"/>
                <a:cs typeface="+mn-cs"/>
              </a:rPr>
              <a:t>Quilty</a:t>
            </a:r>
            <a:endPar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Source: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Beech, H.  (2013, August 19).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Defining down under: Changing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demographics, growing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closeness with Asia and what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that means for Australia. </a:t>
            </a:r>
            <a:r>
              <a:rPr kumimoji="0" lang="en-US" altLang="zh-TW" sz="800" b="0" i="1" u="none" strike="noStrike" kern="0" cap="none" spc="0" normalizeH="0" baseline="0" noProof="0" dirty="0" smtClean="0">
                <a:ln>
                  <a:noFill/>
                </a:ln>
                <a:solidFill>
                  <a:schemeClr val="tx1"/>
                </a:solidFill>
                <a:effectLst/>
                <a:uLnTx/>
                <a:uFillTx/>
                <a:latin typeface="+mn-lt"/>
                <a:ea typeface="新細明體" charset="-120"/>
                <a:cs typeface="+mn-cs"/>
              </a:rPr>
              <a:t>Time</a:t>
            </a: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20-21.</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zh-TW" altLang="en-US"/>
          </a:p>
        </p:txBody>
      </p:sp>
      <p:pic>
        <p:nvPicPr>
          <p:cNvPr id="4" name="Content Placeholder 3" descr="SKMBT_C25313082914030.JPG"/>
          <p:cNvPicPr>
            <a:picLocks noGrp="1" noChangeAspect="1"/>
          </p:cNvPicPr>
          <p:nvPr>
            <p:ph idx="1"/>
          </p:nvPr>
        </p:nvPicPr>
        <p:blipFill>
          <a:blip r:embed="rId2" cstate="screen"/>
          <a:srcRect/>
          <a:stretch>
            <a:fillRect/>
          </a:stretch>
        </p:blipFill>
        <p:spPr>
          <a:xfrm>
            <a:off x="2699792" y="116632"/>
            <a:ext cx="3456384" cy="6597352"/>
          </a:xfrm>
        </p:spPr>
      </p:pic>
      <p:sp>
        <p:nvSpPr>
          <p:cNvPr id="6" name="Rectangle 3"/>
          <p:cNvSpPr txBox="1">
            <a:spLocks noChangeArrowheads="1"/>
          </p:cNvSpPr>
          <p:nvPr/>
        </p:nvSpPr>
        <p:spPr bwMode="auto">
          <a:xfrm>
            <a:off x="467544" y="4941168"/>
            <a:ext cx="1692275" cy="129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Photo: Andrew </a:t>
            </a:r>
            <a:r>
              <a:rPr kumimoji="0" lang="en-US" altLang="zh-TW" sz="800" b="0" i="0" u="none" strike="noStrike" kern="0" cap="none" spc="0" normalizeH="0" baseline="0" noProof="0" dirty="0" err="1" smtClean="0">
                <a:ln>
                  <a:noFill/>
                </a:ln>
                <a:solidFill>
                  <a:schemeClr val="tx1"/>
                </a:solidFill>
                <a:effectLst/>
                <a:uLnTx/>
                <a:uFillTx/>
                <a:latin typeface="+mn-lt"/>
                <a:ea typeface="新細明體" charset="-120"/>
                <a:cs typeface="+mn-cs"/>
              </a:rPr>
              <a:t>Quilty</a:t>
            </a:r>
            <a:endPar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Source: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Beech, H.  (2013, August 19).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Defining down under: Changing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demographics, growing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closeness with Asia and what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that means for Australia. </a:t>
            </a:r>
            <a:r>
              <a:rPr kumimoji="0" lang="en-US" altLang="zh-TW" sz="800" b="0" i="1" u="none" strike="noStrike" kern="0" cap="none" spc="0" normalizeH="0" baseline="0" noProof="0" dirty="0" smtClean="0">
                <a:ln>
                  <a:noFill/>
                </a:ln>
                <a:solidFill>
                  <a:schemeClr val="tx1"/>
                </a:solidFill>
                <a:effectLst/>
                <a:uLnTx/>
                <a:uFillTx/>
                <a:latin typeface="+mn-lt"/>
                <a:ea typeface="新細明體" charset="-120"/>
                <a:cs typeface="+mn-cs"/>
              </a:rPr>
              <a:t>Time</a:t>
            </a: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20-21.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zh-TW" altLang="en-US"/>
          </a:p>
        </p:txBody>
      </p:sp>
      <p:pic>
        <p:nvPicPr>
          <p:cNvPr id="4" name="Content Placeholder 3" descr="SKMBT_C25313082914030.JPG"/>
          <p:cNvPicPr>
            <a:picLocks noGrp="1" noChangeAspect="1"/>
          </p:cNvPicPr>
          <p:nvPr>
            <p:ph idx="1"/>
          </p:nvPr>
        </p:nvPicPr>
        <p:blipFill>
          <a:blip r:embed="rId2" cstate="screen"/>
          <a:srcRect/>
          <a:stretch>
            <a:fillRect/>
          </a:stretch>
        </p:blipFill>
        <p:spPr>
          <a:xfrm>
            <a:off x="2555776" y="116632"/>
            <a:ext cx="3567165" cy="6624736"/>
          </a:xfrm>
        </p:spPr>
      </p:pic>
      <p:sp>
        <p:nvSpPr>
          <p:cNvPr id="6" name="Rectangle 3"/>
          <p:cNvSpPr txBox="1">
            <a:spLocks noChangeArrowheads="1"/>
          </p:cNvSpPr>
          <p:nvPr/>
        </p:nvSpPr>
        <p:spPr bwMode="auto">
          <a:xfrm>
            <a:off x="467544" y="4941168"/>
            <a:ext cx="1692275" cy="129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Photo: Andrew </a:t>
            </a:r>
            <a:r>
              <a:rPr kumimoji="0" lang="en-US" altLang="zh-TW" sz="800" b="0" i="0" u="none" strike="noStrike" kern="0" cap="none" spc="0" normalizeH="0" baseline="0" noProof="0" dirty="0" err="1" smtClean="0">
                <a:ln>
                  <a:noFill/>
                </a:ln>
                <a:solidFill>
                  <a:schemeClr val="tx1"/>
                </a:solidFill>
                <a:effectLst/>
                <a:uLnTx/>
                <a:uFillTx/>
                <a:latin typeface="+mn-lt"/>
                <a:ea typeface="新細明體" charset="-120"/>
                <a:cs typeface="+mn-cs"/>
              </a:rPr>
              <a:t>Quilty</a:t>
            </a:r>
            <a:endPar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Source: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Beech, H.  (2013, August 19).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Defining down under: Changing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demographics, growing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closeness with Asia and what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that means for Australia. </a:t>
            </a:r>
            <a:r>
              <a:rPr kumimoji="0" lang="en-US" altLang="zh-TW" sz="800" b="0" i="1" u="none" strike="noStrike" kern="0" cap="none" spc="0" normalizeH="0" baseline="0" noProof="0" dirty="0" smtClean="0">
                <a:ln>
                  <a:noFill/>
                </a:ln>
                <a:solidFill>
                  <a:schemeClr val="tx1"/>
                </a:solidFill>
                <a:effectLst/>
                <a:uLnTx/>
                <a:uFillTx/>
                <a:latin typeface="+mn-lt"/>
                <a:ea typeface="新細明體" charset="-120"/>
                <a:cs typeface="+mn-cs"/>
              </a:rPr>
              <a:t>Time</a:t>
            </a: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20-21.</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zh-TW" altLang="en-US"/>
          </a:p>
        </p:txBody>
      </p:sp>
      <p:pic>
        <p:nvPicPr>
          <p:cNvPr id="4" name="Content Placeholder 3" descr="SKMBT_C25313082914030.JPG"/>
          <p:cNvPicPr>
            <a:picLocks noGrp="1" noChangeAspect="1"/>
          </p:cNvPicPr>
          <p:nvPr>
            <p:ph idx="1"/>
          </p:nvPr>
        </p:nvPicPr>
        <p:blipFill>
          <a:blip r:embed="rId2" cstate="screen"/>
          <a:srcRect/>
          <a:stretch>
            <a:fillRect/>
          </a:stretch>
        </p:blipFill>
        <p:spPr>
          <a:xfrm>
            <a:off x="2555776" y="116632"/>
            <a:ext cx="3606333" cy="6525344"/>
          </a:xfrm>
        </p:spPr>
      </p:pic>
      <p:sp>
        <p:nvSpPr>
          <p:cNvPr id="6" name="Rectangle 3"/>
          <p:cNvSpPr txBox="1">
            <a:spLocks noChangeArrowheads="1"/>
          </p:cNvSpPr>
          <p:nvPr/>
        </p:nvSpPr>
        <p:spPr bwMode="auto">
          <a:xfrm>
            <a:off x="467544" y="4941168"/>
            <a:ext cx="1692275" cy="129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Photo: Andrew </a:t>
            </a:r>
            <a:r>
              <a:rPr kumimoji="0" lang="en-US" altLang="zh-TW" sz="800" b="0" i="0" u="none" strike="noStrike" kern="0" cap="none" spc="0" normalizeH="0" baseline="0" noProof="0" dirty="0" err="1" smtClean="0">
                <a:ln>
                  <a:noFill/>
                </a:ln>
                <a:solidFill>
                  <a:schemeClr val="tx1"/>
                </a:solidFill>
                <a:effectLst/>
                <a:uLnTx/>
                <a:uFillTx/>
                <a:latin typeface="+mn-lt"/>
                <a:ea typeface="新細明體" charset="-120"/>
                <a:cs typeface="+mn-cs"/>
              </a:rPr>
              <a:t>Quilty</a:t>
            </a:r>
            <a:endPar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Source: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Beech, H.  (2013, August 19).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Defining down under: Changing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demographics, growing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closeness with Asia and what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that means for Australia. </a:t>
            </a:r>
            <a:r>
              <a:rPr kumimoji="0" lang="en-US" altLang="zh-TW" sz="800" b="0" i="1" u="none" strike="noStrike" kern="0" cap="none" spc="0" normalizeH="0" baseline="0" noProof="0" dirty="0" smtClean="0">
                <a:ln>
                  <a:noFill/>
                </a:ln>
                <a:solidFill>
                  <a:schemeClr val="tx1"/>
                </a:solidFill>
                <a:effectLst/>
                <a:uLnTx/>
                <a:uFillTx/>
                <a:latin typeface="+mn-lt"/>
                <a:ea typeface="新細明體" charset="-120"/>
                <a:cs typeface="+mn-cs"/>
              </a:rPr>
              <a:t>Time</a:t>
            </a: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20-21.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zh-TW" altLang="en-US"/>
          </a:p>
        </p:txBody>
      </p:sp>
      <p:pic>
        <p:nvPicPr>
          <p:cNvPr id="4" name="Content Placeholder 3" descr="SKMBT_C25313082914030.JPG"/>
          <p:cNvPicPr>
            <a:picLocks noGrp="1" noChangeAspect="1"/>
          </p:cNvPicPr>
          <p:nvPr>
            <p:ph idx="1"/>
          </p:nvPr>
        </p:nvPicPr>
        <p:blipFill>
          <a:blip r:embed="rId2" cstate="screen"/>
          <a:srcRect/>
          <a:stretch>
            <a:fillRect/>
          </a:stretch>
        </p:blipFill>
        <p:spPr>
          <a:xfrm>
            <a:off x="2627784" y="116632"/>
            <a:ext cx="3639965" cy="6624737"/>
          </a:xfrm>
        </p:spPr>
      </p:pic>
      <p:sp>
        <p:nvSpPr>
          <p:cNvPr id="6" name="Rectangle 3"/>
          <p:cNvSpPr txBox="1">
            <a:spLocks noChangeArrowheads="1"/>
          </p:cNvSpPr>
          <p:nvPr/>
        </p:nvSpPr>
        <p:spPr bwMode="auto">
          <a:xfrm>
            <a:off x="467544" y="4941168"/>
            <a:ext cx="1692275" cy="129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Photo: Andrew </a:t>
            </a:r>
            <a:r>
              <a:rPr kumimoji="0" lang="en-US" altLang="zh-TW" sz="800" b="0" i="0" u="none" strike="noStrike" kern="0" cap="none" spc="0" normalizeH="0" baseline="0" noProof="0" dirty="0" err="1" smtClean="0">
                <a:ln>
                  <a:noFill/>
                </a:ln>
                <a:solidFill>
                  <a:schemeClr val="tx1"/>
                </a:solidFill>
                <a:effectLst/>
                <a:uLnTx/>
                <a:uFillTx/>
                <a:latin typeface="+mn-lt"/>
                <a:ea typeface="新細明體" charset="-120"/>
                <a:cs typeface="+mn-cs"/>
              </a:rPr>
              <a:t>Quilty</a:t>
            </a:r>
            <a:endPar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Source: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Beech, H.  (2013, August 19).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Defining down under: Changing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demographics, growing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closeness with Asia and what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that means for Australia. </a:t>
            </a:r>
            <a:r>
              <a:rPr kumimoji="0" lang="en-US" altLang="zh-TW" sz="800" b="0" i="1" u="none" strike="noStrike" kern="0" cap="none" spc="0" normalizeH="0" baseline="0" noProof="0" dirty="0" smtClean="0">
                <a:ln>
                  <a:noFill/>
                </a:ln>
                <a:solidFill>
                  <a:schemeClr val="tx1"/>
                </a:solidFill>
                <a:effectLst/>
                <a:uLnTx/>
                <a:uFillTx/>
                <a:latin typeface="+mn-lt"/>
                <a:ea typeface="新細明體" charset="-120"/>
                <a:cs typeface="+mn-cs"/>
              </a:rPr>
              <a:t>Time</a:t>
            </a: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20-21.</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Asians in Australia</a:t>
            </a:r>
            <a:endParaRPr lang="en-US" dirty="0"/>
          </a:p>
        </p:txBody>
      </p:sp>
      <p:graphicFrame>
        <p:nvGraphicFramePr>
          <p:cNvPr id="4" name="Content Placeholder 3"/>
          <p:cNvGraphicFramePr>
            <a:graphicFrameLocks noGrp="1"/>
          </p:cNvGraphicFramePr>
          <p:nvPr>
            <p:ph idx="1"/>
          </p:nvPr>
        </p:nvGraphicFramePr>
        <p:xfrm>
          <a:off x="457200" y="1600200"/>
          <a:ext cx="8229600" cy="148336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n-US" dirty="0" smtClean="0"/>
                        <a:t>Year</a:t>
                      </a:r>
                      <a:endParaRPr lang="en-US" dirty="0"/>
                    </a:p>
                  </a:txBody>
                  <a:tcPr/>
                </a:tc>
                <a:tc>
                  <a:txBody>
                    <a:bodyPr/>
                    <a:lstStyle/>
                    <a:p>
                      <a:pPr algn="ctr"/>
                      <a:r>
                        <a:rPr lang="en-US" dirty="0" smtClean="0"/>
                        <a:t>%</a:t>
                      </a:r>
                      <a:endParaRPr lang="en-US" dirty="0"/>
                    </a:p>
                  </a:txBody>
                  <a:tcPr/>
                </a:tc>
              </a:tr>
              <a:tr h="370840">
                <a:tc>
                  <a:txBody>
                    <a:bodyPr/>
                    <a:lstStyle/>
                    <a:p>
                      <a:pPr algn="ctr"/>
                      <a:r>
                        <a:rPr lang="en-US" dirty="0" smtClean="0"/>
                        <a:t>1947</a:t>
                      </a:r>
                      <a:endParaRPr lang="en-US" dirty="0"/>
                    </a:p>
                  </a:txBody>
                  <a:tcPr/>
                </a:tc>
                <a:tc>
                  <a:txBody>
                    <a:bodyPr/>
                    <a:lstStyle/>
                    <a:p>
                      <a:pPr algn="ctr"/>
                      <a:r>
                        <a:rPr lang="en-US" dirty="0" smtClean="0"/>
                        <a:t>0.3</a:t>
                      </a:r>
                      <a:endParaRPr lang="en-US" dirty="0"/>
                    </a:p>
                  </a:txBody>
                  <a:tcPr/>
                </a:tc>
              </a:tr>
              <a:tr h="370840">
                <a:tc>
                  <a:txBody>
                    <a:bodyPr/>
                    <a:lstStyle/>
                    <a:p>
                      <a:pPr algn="ctr"/>
                      <a:r>
                        <a:rPr lang="en-US" dirty="0" smtClean="0"/>
                        <a:t>2001</a:t>
                      </a:r>
                      <a:endParaRPr lang="en-US" dirty="0"/>
                    </a:p>
                  </a:txBody>
                  <a:tcPr/>
                </a:tc>
                <a:tc>
                  <a:txBody>
                    <a:bodyPr/>
                    <a:lstStyle/>
                    <a:p>
                      <a:pPr algn="ctr"/>
                      <a:r>
                        <a:rPr lang="en-US" dirty="0" smtClean="0"/>
                        <a:t>5.5</a:t>
                      </a:r>
                      <a:endParaRPr lang="en-US" dirty="0"/>
                    </a:p>
                  </a:txBody>
                  <a:tcPr/>
                </a:tc>
              </a:tr>
              <a:tr h="370840">
                <a:tc>
                  <a:txBody>
                    <a:bodyPr/>
                    <a:lstStyle/>
                    <a:p>
                      <a:pPr algn="ctr"/>
                      <a:r>
                        <a:rPr lang="en-US" dirty="0" smtClean="0"/>
                        <a:t>2011</a:t>
                      </a:r>
                      <a:endParaRPr lang="en-US" dirty="0"/>
                    </a:p>
                  </a:txBody>
                  <a:tcPr/>
                </a:tc>
                <a:tc>
                  <a:txBody>
                    <a:bodyPr/>
                    <a:lstStyle/>
                    <a:p>
                      <a:pPr algn="ctr"/>
                      <a:r>
                        <a:rPr lang="en-US" dirty="0" smtClean="0"/>
                        <a:t>12</a:t>
                      </a:r>
                      <a:endParaRPr lang="en-US" dirty="0"/>
                    </a:p>
                  </a:txBody>
                  <a:tcPr/>
                </a:tc>
              </a:tr>
            </a:tbl>
          </a:graphicData>
        </a:graphic>
      </p:graphicFrame>
      <p:pic>
        <p:nvPicPr>
          <p:cNvPr id="1026" name="Picture 2" descr="http://images.theage.com.au/2011/06/17/2434529/729_migration-420x0.jpg"/>
          <p:cNvPicPr>
            <a:picLocks noChangeAspect="1" noChangeArrowheads="1"/>
          </p:cNvPicPr>
          <p:nvPr/>
        </p:nvPicPr>
        <p:blipFill>
          <a:blip r:embed="rId2" cstate="print"/>
          <a:srcRect/>
          <a:stretch>
            <a:fillRect/>
          </a:stretch>
        </p:blipFill>
        <p:spPr bwMode="auto">
          <a:xfrm>
            <a:off x="2483768" y="3212976"/>
            <a:ext cx="4000500" cy="2990850"/>
          </a:xfrm>
          <a:prstGeom prst="rect">
            <a:avLst/>
          </a:prstGeom>
          <a:noFill/>
        </p:spPr>
      </p:pic>
      <p:sp>
        <p:nvSpPr>
          <p:cNvPr id="6" name="Rectangle 5"/>
          <p:cNvSpPr/>
          <p:nvPr/>
        </p:nvSpPr>
        <p:spPr>
          <a:xfrm>
            <a:off x="2051720" y="6211669"/>
            <a:ext cx="4572000" cy="461665"/>
          </a:xfrm>
          <a:prstGeom prst="rect">
            <a:avLst/>
          </a:prstGeom>
        </p:spPr>
        <p:txBody>
          <a:bodyPr>
            <a:spAutoFit/>
          </a:bodyPr>
          <a:lstStyle/>
          <a:p>
            <a:r>
              <a:rPr lang="en-US" sz="1200" dirty="0" smtClean="0"/>
              <a:t>http://images.theage.com.au/2011/06/17/2434529/729_migration-420x0.jpg</a:t>
            </a:r>
            <a:endParaRPr lang="en-US" sz="1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23528" y="404664"/>
            <a:ext cx="8229600" cy="4525963"/>
          </a:xfrm>
        </p:spPr>
        <p:txBody>
          <a:bodyPr/>
          <a:lstStyle/>
          <a:p>
            <a:pPr>
              <a:buNone/>
            </a:pPr>
            <a:endParaRPr lang="en-US" dirty="0" smtClean="0"/>
          </a:p>
          <a:p>
            <a:endParaRPr lang="en-US" dirty="0" smtClean="0"/>
          </a:p>
          <a:p>
            <a:endParaRPr lang="en-US" dirty="0" smtClean="0"/>
          </a:p>
          <a:p>
            <a:pPr algn="ctr"/>
            <a:r>
              <a:rPr lang="en-US" dirty="0" smtClean="0"/>
              <a:t>But what does this mean?</a:t>
            </a:r>
          </a:p>
          <a:p>
            <a:pPr algn="ctr"/>
            <a:endParaRPr lang="en-US" dirty="0" smtClean="0"/>
          </a:p>
          <a:p>
            <a:pPr algn="ctr"/>
            <a:r>
              <a:rPr lang="en-US" dirty="0" smtClean="0"/>
              <a:t>How can an Asian Australian population help to support greater engagement with Asia?</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Asian engagement:  “Developed” Asia  </a:t>
            </a:r>
            <a:endParaRPr lang="en-US" b="1" dirty="0">
              <a:solidFill>
                <a:srgbClr val="FF0000"/>
              </a:solidFill>
            </a:endParaRPr>
          </a:p>
        </p:txBody>
      </p:sp>
      <p:sp>
        <p:nvSpPr>
          <p:cNvPr id="3" name="Content Placeholder 2"/>
          <p:cNvSpPr>
            <a:spLocks noGrp="1"/>
          </p:cNvSpPr>
          <p:nvPr>
            <p:ph idx="1"/>
          </p:nvPr>
        </p:nvSpPr>
        <p:spPr/>
        <p:txBody>
          <a:bodyPr/>
          <a:lstStyle/>
          <a:p>
            <a:r>
              <a:rPr lang="en-US" dirty="0" smtClean="0"/>
              <a:t> </a:t>
            </a:r>
            <a:endParaRPr lang="en-US" dirty="0"/>
          </a:p>
        </p:txBody>
      </p:sp>
      <p:graphicFrame>
        <p:nvGraphicFramePr>
          <p:cNvPr id="4" name="Table 3"/>
          <p:cNvGraphicFramePr>
            <a:graphicFrameLocks noGrp="1"/>
          </p:cNvGraphicFramePr>
          <p:nvPr/>
        </p:nvGraphicFramePr>
        <p:xfrm>
          <a:off x="1403648" y="1628800"/>
          <a:ext cx="6096000" cy="403352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dirty="0" smtClean="0"/>
                        <a:t> Level of Development</a:t>
                      </a:r>
                      <a:endParaRPr lang="en-US" dirty="0"/>
                    </a:p>
                  </a:txBody>
                  <a:tcPr/>
                </a:tc>
                <a:tc>
                  <a:txBody>
                    <a:bodyPr/>
                    <a:lstStyle/>
                    <a:p>
                      <a:pPr algn="ctr"/>
                      <a:r>
                        <a:rPr lang="en-US" dirty="0" smtClean="0"/>
                        <a:t>Countries</a:t>
                      </a:r>
                      <a:endParaRPr lang="en-US" dirty="0"/>
                    </a:p>
                  </a:txBody>
                  <a:tcPr/>
                </a:tc>
              </a:tr>
              <a:tr h="370840">
                <a:tc>
                  <a:txBody>
                    <a:bodyPr/>
                    <a:lstStyle/>
                    <a:p>
                      <a:pPr algn="ctr"/>
                      <a:r>
                        <a:rPr lang="en-US" dirty="0" smtClean="0"/>
                        <a:t>  Very High</a:t>
                      </a:r>
                      <a:endParaRPr lang="en-US" dirty="0"/>
                    </a:p>
                  </a:txBody>
                  <a:tcPr/>
                </a:tc>
                <a:tc>
                  <a:txBody>
                    <a:bodyPr/>
                    <a:lstStyle/>
                    <a:p>
                      <a:r>
                        <a:rPr lang="en-US" dirty="0" smtClean="0"/>
                        <a:t>Japan, South Korea, Hong Kong, Singapore,</a:t>
                      </a:r>
                      <a:r>
                        <a:rPr lang="en-US" baseline="0" dirty="0" smtClean="0"/>
                        <a:t> </a:t>
                      </a:r>
                      <a:r>
                        <a:rPr lang="en-US" dirty="0" smtClean="0"/>
                        <a:t> Brunei</a:t>
                      </a:r>
                      <a:endParaRPr lang="en-US" dirty="0"/>
                    </a:p>
                  </a:txBody>
                  <a:tcPr/>
                </a:tc>
              </a:tr>
              <a:tr h="370840">
                <a:tc>
                  <a:txBody>
                    <a:bodyPr/>
                    <a:lstStyle/>
                    <a:p>
                      <a:pPr algn="ctr"/>
                      <a:r>
                        <a:rPr lang="en-US" dirty="0" smtClean="0"/>
                        <a:t> High</a:t>
                      </a:r>
                      <a:endParaRPr lang="en-US" dirty="0"/>
                    </a:p>
                  </a:txBody>
                  <a:tcPr/>
                </a:tc>
                <a:tc>
                  <a:txBody>
                    <a:bodyPr/>
                    <a:lstStyle/>
                    <a:p>
                      <a:r>
                        <a:rPr lang="en-US" dirty="0" smtClean="0"/>
                        <a:t>Malaysia, Sri Lanka, </a:t>
                      </a:r>
                      <a:endParaRPr lang="en-US" dirty="0"/>
                    </a:p>
                  </a:txBody>
                  <a:tcPr/>
                </a:tc>
              </a:tr>
              <a:tr h="370840">
                <a:tc>
                  <a:txBody>
                    <a:bodyPr/>
                    <a:lstStyle/>
                    <a:p>
                      <a:pPr algn="ctr"/>
                      <a:r>
                        <a:rPr lang="en-US" dirty="0" smtClean="0"/>
                        <a:t>Medium</a:t>
                      </a:r>
                      <a:endParaRPr lang="en-US" dirty="0"/>
                    </a:p>
                  </a:txBody>
                  <a:tcPr/>
                </a:tc>
                <a:tc>
                  <a:txBody>
                    <a:bodyPr/>
                    <a:lstStyle/>
                    <a:p>
                      <a:r>
                        <a:rPr lang="en-US" dirty="0" smtClean="0"/>
                        <a:t>China,</a:t>
                      </a:r>
                      <a:r>
                        <a:rPr lang="en-US" baseline="0" dirty="0" smtClean="0"/>
                        <a:t> Thailand, Philippines, </a:t>
                      </a:r>
                      <a:r>
                        <a:rPr lang="en-US" sz="1800" kern="1200" baseline="0" dirty="0" smtClean="0">
                          <a:solidFill>
                            <a:schemeClr val="dk1"/>
                          </a:solidFill>
                          <a:latin typeface="+mn-lt"/>
                          <a:ea typeface="+mn-ea"/>
                          <a:cs typeface="+mn-cs"/>
                        </a:rPr>
                        <a:t>Uzbekistan, Indonesia, Kyrgyzstan, Tajikistan, Viet Nam, Timor-Leste, India,  Cambodia, Laos, Bhutan, </a:t>
                      </a:r>
                      <a:endParaRPr lang="en-US" dirty="0"/>
                    </a:p>
                  </a:txBody>
                  <a:tcPr/>
                </a:tc>
              </a:tr>
              <a:tr h="370840">
                <a:tc>
                  <a:txBody>
                    <a:bodyPr/>
                    <a:lstStyle/>
                    <a:p>
                      <a:pPr algn="ctr"/>
                      <a:r>
                        <a:rPr lang="en-US" dirty="0" smtClean="0"/>
                        <a:t>Low</a:t>
                      </a:r>
                      <a:endParaRPr lang="en-US" dirty="0"/>
                    </a:p>
                  </a:txBody>
                  <a:tcPr/>
                </a:tc>
                <a:tc>
                  <a:txBody>
                    <a:bodyPr/>
                    <a:lstStyle/>
                    <a:p>
                      <a:r>
                        <a:rPr lang="en-US" sz="1800" kern="1200" baseline="0" dirty="0" smtClean="0">
                          <a:solidFill>
                            <a:schemeClr val="dk1"/>
                          </a:solidFill>
                          <a:latin typeface="+mn-lt"/>
                          <a:ea typeface="+mn-ea"/>
                          <a:cs typeface="+mn-cs"/>
                        </a:rPr>
                        <a:t>Bangladesh, Pakistan, Myanmar, Papua New Guinea, Nepal, </a:t>
                      </a:r>
                      <a:endParaRPr lang="en-US"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endParaRPr lang="zh-TW" altLang="en-US" smtClean="0">
              <a:ea typeface="新細明體" charset="-120"/>
            </a:endParaRPr>
          </a:p>
        </p:txBody>
      </p:sp>
      <p:pic>
        <p:nvPicPr>
          <p:cNvPr id="5123" name="Content Placeholder 3" descr="SKMBT_C25313082914040.JPG"/>
          <p:cNvPicPr>
            <a:picLocks noGrp="1" noChangeAspect="1"/>
          </p:cNvPicPr>
          <p:nvPr>
            <p:ph idx="1"/>
          </p:nvPr>
        </p:nvPicPr>
        <p:blipFill>
          <a:blip r:embed="rId2" cstate="screen">
            <a:lum bright="20000" contrast="30000"/>
          </a:blip>
          <a:srcRect/>
          <a:stretch>
            <a:fillRect/>
          </a:stretch>
        </p:blipFill>
        <p:spPr>
          <a:xfrm>
            <a:off x="539750" y="260350"/>
            <a:ext cx="7848600" cy="5581650"/>
          </a:xfrm>
        </p:spPr>
      </p:pic>
      <p:sp>
        <p:nvSpPr>
          <p:cNvPr id="5" name="Rectangle 3"/>
          <p:cNvSpPr txBox="1">
            <a:spLocks noChangeArrowheads="1"/>
          </p:cNvSpPr>
          <p:nvPr/>
        </p:nvSpPr>
        <p:spPr bwMode="auto">
          <a:xfrm>
            <a:off x="0" y="5949950"/>
            <a:ext cx="7451725" cy="647700"/>
          </a:xfrm>
          <a:prstGeom prst="rect">
            <a:avLst/>
          </a:prstGeom>
          <a:noFill/>
          <a:ln w="9525">
            <a:noFill/>
            <a:miter lim="800000"/>
            <a:headEnd/>
            <a:tailEnd/>
          </a:ln>
        </p:spPr>
        <p:txBody>
          <a:bodyPr/>
          <a:lstStyle/>
          <a:p>
            <a:pPr marL="342900" indent="-342900">
              <a:spcBef>
                <a:spcPct val="20000"/>
              </a:spcBef>
              <a:defRPr/>
            </a:pPr>
            <a:r>
              <a:rPr lang="en-US" altLang="zh-TW" sz="800" kern="0" dirty="0">
                <a:latin typeface="+mn-lt"/>
                <a:ea typeface="新細明體" charset="-120"/>
                <a:cs typeface="+mn-cs"/>
              </a:rPr>
              <a:t> </a:t>
            </a:r>
          </a:p>
          <a:p>
            <a:pPr marL="342900" indent="-342900">
              <a:spcBef>
                <a:spcPct val="20000"/>
              </a:spcBef>
              <a:defRPr/>
            </a:pPr>
            <a:r>
              <a:rPr lang="en-US" altLang="zh-TW" sz="800" kern="0" dirty="0">
                <a:latin typeface="+mn-lt"/>
                <a:ea typeface="新細明體" charset="-120"/>
                <a:cs typeface="+mn-cs"/>
              </a:rPr>
              <a:t>Source: </a:t>
            </a:r>
          </a:p>
          <a:p>
            <a:pPr marL="342900" indent="-342900">
              <a:spcBef>
                <a:spcPct val="20000"/>
              </a:spcBef>
              <a:defRPr/>
            </a:pPr>
            <a:r>
              <a:rPr lang="en-US" altLang="zh-TW" sz="800" kern="0" dirty="0">
                <a:latin typeface="+mn-lt"/>
                <a:ea typeface="新細明體" charset="-120"/>
                <a:cs typeface="+mn-cs"/>
              </a:rPr>
              <a:t>Beech, H.  (2013, August 19). Defining down power: Changing demographics, growing closeness with Asia and what that means for Australia. </a:t>
            </a:r>
            <a:r>
              <a:rPr lang="en-US" altLang="zh-TW" sz="800" i="1" kern="0" dirty="0">
                <a:latin typeface="+mn-lt"/>
                <a:ea typeface="新細明體" charset="-120"/>
                <a:cs typeface="+mn-cs"/>
              </a:rPr>
              <a:t>Time</a:t>
            </a:r>
            <a:r>
              <a:rPr lang="en-US" altLang="zh-TW" sz="800" kern="0" dirty="0">
                <a:latin typeface="+mn-lt"/>
                <a:ea typeface="新細明體" charset="-120"/>
                <a:cs typeface="+mn-cs"/>
              </a:rPr>
              <a:t>, 23.</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sia will be worth 17.8 billion tourism dollars for Australia"/>
          <p:cNvPicPr>
            <a:picLocks noChangeAspect="1" noChangeArrowheads="1"/>
          </p:cNvPicPr>
          <p:nvPr/>
        </p:nvPicPr>
        <p:blipFill>
          <a:blip r:embed="rId3" cstate="print"/>
          <a:srcRect/>
          <a:stretch>
            <a:fillRect/>
          </a:stretch>
        </p:blipFill>
        <p:spPr bwMode="auto">
          <a:xfrm>
            <a:off x="3563888" y="2276872"/>
            <a:ext cx="1905000" cy="2286001"/>
          </a:xfrm>
          <a:prstGeom prst="rect">
            <a:avLst/>
          </a:prstGeom>
          <a:noFill/>
        </p:spPr>
      </p:pic>
      <p:sp>
        <p:nvSpPr>
          <p:cNvPr id="3" name="TextBox 2"/>
          <p:cNvSpPr txBox="1"/>
          <p:nvPr/>
        </p:nvSpPr>
        <p:spPr>
          <a:xfrm>
            <a:off x="1331640" y="4869160"/>
            <a:ext cx="6536789" cy="369332"/>
          </a:xfrm>
          <a:prstGeom prst="rect">
            <a:avLst/>
          </a:prstGeom>
          <a:noFill/>
        </p:spPr>
        <p:txBody>
          <a:bodyPr wrap="none" rtlCol="0">
            <a:spAutoFit/>
          </a:bodyPr>
          <a:lstStyle/>
          <a:p>
            <a:r>
              <a:rPr lang="en-US" b="1" dirty="0" smtClean="0"/>
              <a:t>Asia will be worth 17.8 billion tourism dollars for Australia</a:t>
            </a:r>
            <a:endParaRPr lang="en-US" dirty="0"/>
          </a:p>
        </p:txBody>
      </p:sp>
      <p:sp>
        <p:nvSpPr>
          <p:cNvPr id="4" name="TextBox 3"/>
          <p:cNvSpPr txBox="1"/>
          <p:nvPr/>
        </p:nvSpPr>
        <p:spPr>
          <a:xfrm>
            <a:off x="0" y="5445224"/>
            <a:ext cx="9238491" cy="369332"/>
          </a:xfrm>
          <a:prstGeom prst="rect">
            <a:avLst/>
          </a:prstGeom>
          <a:noFill/>
        </p:spPr>
        <p:txBody>
          <a:bodyPr wrap="none" rtlCol="0">
            <a:spAutoFit/>
          </a:bodyPr>
          <a:lstStyle/>
          <a:p>
            <a:r>
              <a:rPr lang="en-US" dirty="0" smtClean="0"/>
              <a:t>http://www.eturbonews.com/36761/asia-will-be-worth-178-billion-tourism-dollars-australia</a:t>
            </a:r>
            <a:endParaRPr lang="en-US" dirty="0"/>
          </a:p>
        </p:txBody>
      </p:sp>
      <p:sp>
        <p:nvSpPr>
          <p:cNvPr id="5" name="Rectangle 4"/>
          <p:cNvSpPr/>
          <p:nvPr/>
        </p:nvSpPr>
        <p:spPr>
          <a:xfrm>
            <a:off x="395536" y="980728"/>
            <a:ext cx="4572000" cy="646331"/>
          </a:xfrm>
          <a:prstGeom prst="rect">
            <a:avLst/>
          </a:prstGeom>
        </p:spPr>
        <p:txBody>
          <a:bodyPr>
            <a:spAutoFit/>
          </a:bodyPr>
          <a:lstStyle/>
          <a:p>
            <a:r>
              <a:rPr lang="en-US" b="1" dirty="0" smtClean="0"/>
              <a:t>Australia funds 35 million dollars for Asia business centre</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Outline</a:t>
            </a:r>
            <a:endParaRPr lang="zh-TW" altLang="en-US" dirty="0"/>
          </a:p>
        </p:txBody>
      </p:sp>
      <p:sp>
        <p:nvSpPr>
          <p:cNvPr id="3" name="Content Placeholder 2"/>
          <p:cNvSpPr>
            <a:spLocks noGrp="1"/>
          </p:cNvSpPr>
          <p:nvPr>
            <p:ph idx="1"/>
          </p:nvPr>
        </p:nvSpPr>
        <p:spPr/>
        <p:txBody>
          <a:bodyPr/>
          <a:lstStyle/>
          <a:p>
            <a:r>
              <a:rPr lang="en-US" altLang="zh-TW" dirty="0" smtClean="0"/>
              <a:t>Four ways of looking at this topic:   </a:t>
            </a:r>
          </a:p>
          <a:p>
            <a:pPr marL="914400" indent="0">
              <a:buNone/>
              <a:tabLst>
                <a:tab pos="914400" algn="l"/>
              </a:tabLst>
            </a:pPr>
            <a:r>
              <a:rPr lang="en-US" altLang="zh-TW" dirty="0" smtClean="0"/>
              <a:t>1. Australia as ‘Asia’;</a:t>
            </a:r>
          </a:p>
          <a:p>
            <a:pPr marL="1428750" indent="-514350">
              <a:buAutoNum type="arabicPeriod" startAt="2"/>
              <a:tabLst>
                <a:tab pos="914400" algn="l"/>
              </a:tabLst>
            </a:pPr>
            <a:r>
              <a:rPr lang="en-US" altLang="zh-TW" dirty="0" smtClean="0"/>
              <a:t>Australia and ‘developed Asia’;</a:t>
            </a:r>
          </a:p>
          <a:p>
            <a:pPr marL="1428750" indent="-514350">
              <a:buAutoNum type="arabicPeriod" startAt="2"/>
              <a:tabLst>
                <a:tab pos="914400" algn="l"/>
              </a:tabLst>
            </a:pPr>
            <a:r>
              <a:rPr lang="en-US" altLang="zh-TW" dirty="0" smtClean="0"/>
              <a:t>Australia and ‘developing Asia’; and</a:t>
            </a:r>
          </a:p>
          <a:p>
            <a:pPr marL="1428750" indent="-514350">
              <a:buAutoNum type="arabicPeriod" startAt="2"/>
              <a:tabLst>
                <a:tab pos="914400" algn="l"/>
              </a:tabLst>
            </a:pPr>
            <a:r>
              <a:rPr lang="en-US" altLang="zh-TW" dirty="0" smtClean="0"/>
              <a:t>An Australian in Asia – biography</a:t>
            </a:r>
          </a:p>
          <a:p>
            <a:pPr marL="393700" indent="3175">
              <a:buNone/>
              <a:tabLst>
                <a:tab pos="914400" algn="l"/>
              </a:tabLst>
            </a:pPr>
            <a:endParaRPr lang="en-US" altLang="zh-TW" dirty="0" smtClean="0"/>
          </a:p>
          <a:p>
            <a:pPr marL="393700" indent="3175">
              <a:buNone/>
              <a:tabLst>
                <a:tab pos="914400" algn="l"/>
              </a:tabLst>
            </a:pPr>
            <a:r>
              <a:rPr lang="en-US" altLang="zh-TW" dirty="0" smtClean="0"/>
              <a:t>But first -  some context and background     </a:t>
            </a:r>
            <a:endParaRPr lang="zh-TW"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rgbClr val="FF0000"/>
                </a:solidFill>
              </a:rPr>
              <a:t>Education Services </a:t>
            </a:r>
            <a:br>
              <a:rPr lang="en-US" sz="3200" b="1" dirty="0" smtClean="0">
                <a:solidFill>
                  <a:srgbClr val="FF0000"/>
                </a:solidFill>
              </a:rPr>
            </a:br>
            <a:r>
              <a:rPr lang="en-US" sz="3200" b="1" dirty="0" smtClean="0">
                <a:solidFill>
                  <a:srgbClr val="FF0000"/>
                </a:solidFill>
              </a:rPr>
              <a:t> An Asian “industry”?</a:t>
            </a:r>
            <a:endParaRPr lang="en-US" sz="3200" b="1" dirty="0">
              <a:solidFill>
                <a:srgbClr val="FF0000"/>
              </a:solidFill>
            </a:endParaRPr>
          </a:p>
        </p:txBody>
      </p:sp>
      <p:sp>
        <p:nvSpPr>
          <p:cNvPr id="3" name="Content Placeholder 2"/>
          <p:cNvSpPr>
            <a:spLocks noGrp="1"/>
          </p:cNvSpPr>
          <p:nvPr>
            <p:ph idx="1"/>
          </p:nvPr>
        </p:nvSpPr>
        <p:spPr>
          <a:xfrm>
            <a:off x="539552" y="1268760"/>
            <a:ext cx="8229600" cy="4525963"/>
          </a:xfrm>
        </p:spPr>
        <p:txBody>
          <a:bodyPr/>
          <a:lstStyle/>
          <a:p>
            <a:r>
              <a:rPr lang="en-US" dirty="0" smtClean="0"/>
              <a:t>In 2010-11, the higher education sector generated $9.4 billion in export income (59.7% of total on-shore earnings). </a:t>
            </a:r>
          </a:p>
          <a:p>
            <a:r>
              <a:rPr lang="en-US" dirty="0" smtClean="0"/>
              <a:t>VET was the second largest, generating $4.1 billion in earnings (25.8%). </a:t>
            </a:r>
          </a:p>
          <a:p>
            <a:r>
              <a:rPr lang="en-US" dirty="0" smtClean="0"/>
              <a:t>Export income from ELICOS was $802 million (5.1%); schools, $663 million (4.2%); and non-award, $570 million (3.6%). </a:t>
            </a:r>
          </a:p>
          <a:p>
            <a:r>
              <a:rPr lang="en-US" sz="900" dirty="0" smtClean="0"/>
              <a:t>Source: https://www.aei.gov.au/research/Research-Snapshots/Documents/Export%20Income%202010-11.pdf</a:t>
            </a:r>
            <a:endParaRPr lang="en-US" sz="9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00" y="1397000"/>
          <a:ext cx="6096000" cy="461772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dirty="0" smtClean="0">
                          <a:solidFill>
                            <a:srgbClr val="002060"/>
                          </a:solidFill>
                        </a:rPr>
                        <a:t>Country</a:t>
                      </a:r>
                      <a:endParaRPr lang="en-US" dirty="0">
                        <a:solidFill>
                          <a:srgbClr val="002060"/>
                        </a:solidFill>
                      </a:endParaRPr>
                    </a:p>
                  </a:txBody>
                  <a:tcPr>
                    <a:solidFill>
                      <a:srgbClr val="FFFF00"/>
                    </a:solidFill>
                  </a:tcPr>
                </a:tc>
                <a:tc>
                  <a:txBody>
                    <a:bodyPr/>
                    <a:lstStyle/>
                    <a:p>
                      <a:pPr algn="ctr"/>
                      <a:r>
                        <a:rPr lang="en-US" dirty="0" smtClean="0"/>
                        <a:t>Share</a:t>
                      </a:r>
                      <a:r>
                        <a:rPr lang="en-US" baseline="0" dirty="0" smtClean="0"/>
                        <a:t> of Educational Services (%)</a:t>
                      </a:r>
                      <a:endParaRPr lang="en-US" dirty="0"/>
                    </a:p>
                  </a:txBody>
                  <a:tcPr>
                    <a:solidFill>
                      <a:srgbClr val="00B0F0"/>
                    </a:solidFill>
                  </a:tcPr>
                </a:tc>
              </a:tr>
              <a:tr h="370840">
                <a:tc>
                  <a:txBody>
                    <a:bodyPr/>
                    <a:lstStyle/>
                    <a:p>
                      <a:pPr algn="ctr"/>
                      <a:r>
                        <a:rPr lang="en-US" dirty="0" smtClean="0"/>
                        <a:t>China</a:t>
                      </a:r>
                      <a:endParaRPr lang="en-US" dirty="0"/>
                    </a:p>
                  </a:txBody>
                  <a:tcPr/>
                </a:tc>
                <a:tc>
                  <a:txBody>
                    <a:bodyPr/>
                    <a:lstStyle/>
                    <a:p>
                      <a:pPr algn="ctr"/>
                      <a:r>
                        <a:rPr lang="en-US" dirty="0" smtClean="0"/>
                        <a:t>25</a:t>
                      </a:r>
                      <a:endParaRPr lang="en-US" dirty="0"/>
                    </a:p>
                  </a:txBody>
                  <a:tcPr/>
                </a:tc>
              </a:tr>
              <a:tr h="370840">
                <a:tc>
                  <a:txBody>
                    <a:bodyPr/>
                    <a:lstStyle/>
                    <a:p>
                      <a:pPr algn="ctr"/>
                      <a:r>
                        <a:rPr lang="en-US" dirty="0" smtClean="0"/>
                        <a:t>India</a:t>
                      </a:r>
                      <a:endParaRPr lang="en-US" dirty="0"/>
                    </a:p>
                  </a:txBody>
                  <a:tcPr/>
                </a:tc>
                <a:tc>
                  <a:txBody>
                    <a:bodyPr/>
                    <a:lstStyle/>
                    <a:p>
                      <a:pPr algn="ctr"/>
                      <a:r>
                        <a:rPr lang="en-US" dirty="0" smtClean="0"/>
                        <a:t>12.3</a:t>
                      </a:r>
                      <a:endParaRPr lang="en-US" dirty="0"/>
                    </a:p>
                  </a:txBody>
                  <a:tcPr/>
                </a:tc>
              </a:tr>
              <a:tr h="370840">
                <a:tc>
                  <a:txBody>
                    <a:bodyPr/>
                    <a:lstStyle/>
                    <a:p>
                      <a:pPr algn="ctr"/>
                      <a:r>
                        <a:rPr lang="en-US" dirty="0" smtClean="0"/>
                        <a:t>Republic of Korea</a:t>
                      </a:r>
                      <a:endParaRPr lang="en-US" dirty="0"/>
                    </a:p>
                  </a:txBody>
                  <a:tcPr/>
                </a:tc>
                <a:tc>
                  <a:txBody>
                    <a:bodyPr/>
                    <a:lstStyle/>
                    <a:p>
                      <a:pPr algn="ctr"/>
                      <a:r>
                        <a:rPr lang="en-US" dirty="0" smtClean="0"/>
                        <a:t>5.3</a:t>
                      </a:r>
                      <a:endParaRPr lang="en-US" dirty="0"/>
                    </a:p>
                  </a:txBody>
                  <a:tcPr/>
                </a:tc>
              </a:tr>
              <a:tr h="370840">
                <a:tc>
                  <a:txBody>
                    <a:bodyPr/>
                    <a:lstStyle/>
                    <a:p>
                      <a:pPr algn="ctr"/>
                      <a:r>
                        <a:rPr lang="en-US" dirty="0" smtClean="0"/>
                        <a:t>Vietnam</a:t>
                      </a:r>
                      <a:endParaRPr lang="en-US" dirty="0"/>
                    </a:p>
                  </a:txBody>
                  <a:tcPr/>
                </a:tc>
                <a:tc>
                  <a:txBody>
                    <a:bodyPr/>
                    <a:lstStyle/>
                    <a:p>
                      <a:pPr algn="ctr"/>
                      <a:r>
                        <a:rPr lang="en-US" dirty="0" smtClean="0"/>
                        <a:t>4.7</a:t>
                      </a:r>
                      <a:endParaRPr lang="en-US" dirty="0"/>
                    </a:p>
                  </a:txBody>
                  <a:tcPr/>
                </a:tc>
              </a:tr>
              <a:tr h="370840">
                <a:tc>
                  <a:txBody>
                    <a:bodyPr/>
                    <a:lstStyle/>
                    <a:p>
                      <a:pPr algn="ctr"/>
                      <a:r>
                        <a:rPr lang="en-US" dirty="0" smtClean="0"/>
                        <a:t>Malaysia</a:t>
                      </a:r>
                    </a:p>
                    <a:p>
                      <a:pPr algn="ctr"/>
                      <a:r>
                        <a:rPr lang="en-US" dirty="0" smtClean="0"/>
                        <a:t> Thailand</a:t>
                      </a:r>
                      <a:endParaRPr lang="en-US" dirty="0"/>
                    </a:p>
                  </a:txBody>
                  <a:tcPr/>
                </a:tc>
                <a:tc>
                  <a:txBody>
                    <a:bodyPr/>
                    <a:lstStyle/>
                    <a:p>
                      <a:pPr algn="ctr"/>
                      <a:r>
                        <a:rPr lang="en-US" dirty="0" smtClean="0"/>
                        <a:t>4.7</a:t>
                      </a:r>
                    </a:p>
                    <a:p>
                      <a:pPr algn="ctr"/>
                      <a:r>
                        <a:rPr lang="en-US" dirty="0" smtClean="0"/>
                        <a:t>3.7</a:t>
                      </a:r>
                      <a:endParaRPr lang="en-US" dirty="0"/>
                    </a:p>
                  </a:txBody>
                  <a:tcPr/>
                </a:tc>
              </a:tr>
              <a:tr h="370840">
                <a:tc>
                  <a:txBody>
                    <a:bodyPr/>
                    <a:lstStyle/>
                    <a:p>
                      <a:pPr algn="ctr"/>
                      <a:r>
                        <a:rPr lang="en-US" dirty="0" smtClean="0"/>
                        <a:t>Indonesia</a:t>
                      </a:r>
                      <a:endParaRPr lang="en-US" dirty="0"/>
                    </a:p>
                  </a:txBody>
                  <a:tcPr/>
                </a:tc>
                <a:tc>
                  <a:txBody>
                    <a:bodyPr/>
                    <a:lstStyle/>
                    <a:p>
                      <a:pPr algn="ctr"/>
                      <a:r>
                        <a:rPr lang="en-US" dirty="0" smtClean="0"/>
                        <a:t>3.4</a:t>
                      </a:r>
                      <a:endParaRPr lang="en-US" dirty="0"/>
                    </a:p>
                  </a:txBody>
                  <a:tcPr/>
                </a:tc>
              </a:tr>
              <a:tr h="370840">
                <a:tc>
                  <a:txBody>
                    <a:bodyPr/>
                    <a:lstStyle/>
                    <a:p>
                      <a:pPr algn="ctr"/>
                      <a:r>
                        <a:rPr lang="en-US" dirty="0" smtClean="0"/>
                        <a:t>Nepal;</a:t>
                      </a:r>
                      <a:endParaRPr lang="en-US" dirty="0"/>
                    </a:p>
                  </a:txBody>
                  <a:tcPr/>
                </a:tc>
                <a:tc>
                  <a:txBody>
                    <a:bodyPr/>
                    <a:lstStyle/>
                    <a:p>
                      <a:pPr algn="ctr"/>
                      <a:r>
                        <a:rPr lang="en-US" dirty="0" smtClean="0"/>
                        <a:t>2.8</a:t>
                      </a:r>
                      <a:endParaRPr lang="en-US" dirty="0"/>
                    </a:p>
                  </a:txBody>
                  <a:tcPr/>
                </a:tc>
              </a:tr>
              <a:tr h="370840">
                <a:tc>
                  <a:txBody>
                    <a:bodyPr/>
                    <a:lstStyle/>
                    <a:p>
                      <a:pPr algn="ctr"/>
                      <a:r>
                        <a:rPr lang="en-US" dirty="0" smtClean="0"/>
                        <a:t>Hong Kong</a:t>
                      </a:r>
                      <a:endParaRPr lang="en-US" dirty="0"/>
                    </a:p>
                  </a:txBody>
                  <a:tcPr/>
                </a:tc>
                <a:tc>
                  <a:txBody>
                    <a:bodyPr/>
                    <a:lstStyle/>
                    <a:p>
                      <a:pPr algn="ctr"/>
                      <a:r>
                        <a:rPr lang="en-US" dirty="0" smtClean="0"/>
                        <a:t>2.7</a:t>
                      </a:r>
                    </a:p>
                  </a:txBody>
                  <a:tcPr/>
                </a:tc>
              </a:tr>
              <a:tr h="370840">
                <a:tc>
                  <a:txBody>
                    <a:bodyPr/>
                    <a:lstStyle/>
                    <a:p>
                      <a:pPr algn="ctr"/>
                      <a:r>
                        <a:rPr lang="en-US" dirty="0" smtClean="0"/>
                        <a:t>Saudi Arabia</a:t>
                      </a:r>
                      <a:endParaRPr lang="en-US" dirty="0"/>
                    </a:p>
                  </a:txBody>
                  <a:tcPr/>
                </a:tc>
                <a:tc>
                  <a:txBody>
                    <a:bodyPr/>
                    <a:lstStyle/>
                    <a:p>
                      <a:pPr algn="ctr"/>
                      <a:r>
                        <a:rPr lang="en-US" dirty="0" smtClean="0"/>
                        <a:t>2.1</a:t>
                      </a:r>
                      <a:endParaRPr lang="en-US" dirty="0"/>
                    </a:p>
                  </a:txBody>
                  <a:tcPr/>
                </a:tc>
              </a:tr>
              <a:tr h="370840">
                <a:tc>
                  <a:txBody>
                    <a:bodyPr/>
                    <a:lstStyle/>
                    <a:p>
                      <a:pPr algn="ctr"/>
                      <a:r>
                        <a:rPr lang="en-US" dirty="0" smtClean="0"/>
                        <a:t>Other countries</a:t>
                      </a:r>
                      <a:endParaRPr lang="en-US" dirty="0"/>
                    </a:p>
                  </a:txBody>
                  <a:tcPr/>
                </a:tc>
                <a:tc>
                  <a:txBody>
                    <a:bodyPr/>
                    <a:lstStyle/>
                    <a:p>
                      <a:pPr algn="ctr"/>
                      <a:r>
                        <a:rPr lang="en-US" dirty="0" smtClean="0"/>
                        <a:t>29.3</a:t>
                      </a:r>
                      <a:endParaRPr lang="en-US" dirty="0"/>
                    </a:p>
                  </a:txBody>
                  <a:tcPr/>
                </a:tc>
              </a:tr>
            </a:tbl>
          </a:graphicData>
        </a:graphic>
      </p:graphicFrame>
      <p:sp>
        <p:nvSpPr>
          <p:cNvPr id="3" name="TextBox 2"/>
          <p:cNvSpPr txBox="1"/>
          <p:nvPr/>
        </p:nvSpPr>
        <p:spPr>
          <a:xfrm>
            <a:off x="1475656" y="692696"/>
            <a:ext cx="6488186" cy="400110"/>
          </a:xfrm>
          <a:prstGeom prst="rect">
            <a:avLst/>
          </a:prstGeom>
          <a:solidFill>
            <a:srgbClr val="FF0000"/>
          </a:solidFill>
        </p:spPr>
        <p:txBody>
          <a:bodyPr wrap="none" rtlCol="0">
            <a:spAutoFit/>
          </a:bodyPr>
          <a:lstStyle/>
          <a:p>
            <a:r>
              <a:rPr lang="en-US" sz="2000" b="1" dirty="0" smtClean="0"/>
              <a:t>Source of Australia’s International Students 2010/11</a:t>
            </a:r>
            <a:endParaRPr lang="en-US" sz="2000" b="1" dirty="0"/>
          </a:p>
        </p:txBody>
      </p:sp>
      <p:sp>
        <p:nvSpPr>
          <p:cNvPr id="4" name="TextBox 3"/>
          <p:cNvSpPr txBox="1"/>
          <p:nvPr/>
        </p:nvSpPr>
        <p:spPr>
          <a:xfrm>
            <a:off x="0" y="6237312"/>
            <a:ext cx="3397084" cy="369332"/>
          </a:xfrm>
          <a:prstGeom prst="rect">
            <a:avLst/>
          </a:prstGeom>
          <a:noFill/>
        </p:spPr>
        <p:txBody>
          <a:bodyPr wrap="none" rtlCol="0">
            <a:spAutoFit/>
          </a:bodyPr>
          <a:lstStyle/>
          <a:p>
            <a:r>
              <a:rPr lang="en-US" sz="900" dirty="0" smtClean="0"/>
              <a:t>Source: </a:t>
            </a:r>
            <a:r>
              <a:rPr lang="en-US" sz="900" dirty="0" smtClean="0">
                <a:hlinkClick r:id="rId2"/>
              </a:rPr>
              <a:t>https://www.aei.gov.au/research/Research-Snapshots/</a:t>
            </a:r>
            <a:endParaRPr lang="en-US" sz="900" dirty="0" smtClean="0"/>
          </a:p>
          <a:p>
            <a:r>
              <a:rPr lang="en-US" sz="900" dirty="0" smtClean="0"/>
              <a:t>Documents/Export%20Income%202010-11.pdf</a:t>
            </a:r>
            <a:endParaRPr lang="en-US" sz="9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In terms of trade, Australia engages primarily with high end Asian countries – educational services is an exception. But in any case the relationship is purely economic and it is in Australia's favour.</a:t>
            </a:r>
          </a:p>
          <a:p>
            <a:r>
              <a:rPr lang="en-US" dirty="0" smtClean="0"/>
              <a:t>The  current “engagement policy” envisages further engagement with the high end in terms of languages,  benchmarks , etc. But what about the rest of Asia?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‘other’ Asia  </a:t>
            </a:r>
            <a:endParaRPr lang="en-US" dirty="0"/>
          </a:p>
        </p:txBody>
      </p:sp>
      <p:sp>
        <p:nvSpPr>
          <p:cNvPr id="3" name="Content Placeholder 2"/>
          <p:cNvSpPr>
            <a:spLocks noGrp="1"/>
          </p:cNvSpPr>
          <p:nvPr>
            <p:ph idx="1"/>
          </p:nvPr>
        </p:nvSpPr>
        <p:spPr/>
        <p:txBody>
          <a:bodyPr/>
          <a:lstStyle/>
          <a:p>
            <a:endParaRPr lang="en-US" dirty="0"/>
          </a:p>
        </p:txBody>
      </p:sp>
      <p:pic>
        <p:nvPicPr>
          <p:cNvPr id="36866" name="Picture 2" descr="http://development.asia/issue10/img/img-cover.jpg"/>
          <p:cNvPicPr>
            <a:picLocks noChangeAspect="1" noChangeArrowheads="1"/>
          </p:cNvPicPr>
          <p:nvPr/>
        </p:nvPicPr>
        <p:blipFill>
          <a:blip r:embed="rId2" cstate="print"/>
          <a:srcRect/>
          <a:stretch>
            <a:fillRect/>
          </a:stretch>
        </p:blipFill>
        <p:spPr bwMode="auto">
          <a:xfrm>
            <a:off x="2699792" y="1556792"/>
            <a:ext cx="3543300" cy="4772025"/>
          </a:xfrm>
          <a:prstGeom prst="rect">
            <a:avLst/>
          </a:prstGeom>
          <a:noFill/>
        </p:spPr>
      </p:pic>
      <p:sp>
        <p:nvSpPr>
          <p:cNvPr id="5" name="TextBox 4"/>
          <p:cNvSpPr txBox="1"/>
          <p:nvPr/>
        </p:nvSpPr>
        <p:spPr>
          <a:xfrm rot="20817641">
            <a:off x="2123728" y="3429000"/>
            <a:ext cx="5015155" cy="830997"/>
          </a:xfrm>
          <a:prstGeom prst="rect">
            <a:avLst/>
          </a:prstGeom>
          <a:solidFill>
            <a:srgbClr val="FFFF00"/>
          </a:solidFill>
        </p:spPr>
        <p:txBody>
          <a:bodyPr wrap="none" rtlCol="0">
            <a:spAutoFit/>
          </a:bodyPr>
          <a:lstStyle/>
          <a:p>
            <a:pPr algn="ctr"/>
            <a:r>
              <a:rPr lang="en-US" sz="2400" dirty="0" smtClean="0"/>
              <a:t>How should young Australian relate</a:t>
            </a:r>
          </a:p>
          <a:p>
            <a:pPr algn="ctr"/>
            <a:r>
              <a:rPr lang="en-US" sz="2400" dirty="0" smtClean="0"/>
              <a:t>to developing Asia?</a:t>
            </a: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 The ‘other’ Asia</a:t>
            </a:r>
            <a:endParaRPr lang="en-US" b="1" dirty="0">
              <a:solidFill>
                <a:srgbClr val="FF0000"/>
              </a:solidFill>
            </a:endParaRPr>
          </a:p>
        </p:txBody>
      </p:sp>
      <p:sp>
        <p:nvSpPr>
          <p:cNvPr id="3" name="Content Placeholder 2"/>
          <p:cNvSpPr>
            <a:spLocks noGrp="1"/>
          </p:cNvSpPr>
          <p:nvPr>
            <p:ph idx="1"/>
          </p:nvPr>
        </p:nvSpPr>
        <p:spPr/>
        <p:txBody>
          <a:bodyPr/>
          <a:lstStyle/>
          <a:p>
            <a:r>
              <a:rPr lang="en-US" dirty="0" smtClean="0"/>
              <a:t> </a:t>
            </a:r>
            <a:endParaRPr lang="en-US" dirty="0"/>
          </a:p>
        </p:txBody>
      </p:sp>
      <p:sp>
        <p:nvSpPr>
          <p:cNvPr id="5" name="Oval 4"/>
          <p:cNvSpPr/>
          <p:nvPr/>
        </p:nvSpPr>
        <p:spPr>
          <a:xfrm>
            <a:off x="3779912" y="3284984"/>
            <a:ext cx="3384376" cy="25202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p:cNvGraphicFramePr>
            <a:graphicFrameLocks noGrp="1"/>
          </p:cNvGraphicFramePr>
          <p:nvPr/>
        </p:nvGraphicFramePr>
        <p:xfrm>
          <a:off x="1475656" y="1772816"/>
          <a:ext cx="6096000" cy="403352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US" dirty="0" smtClean="0"/>
                        <a:t> Level of Development</a:t>
                      </a:r>
                      <a:endParaRPr lang="en-US" dirty="0"/>
                    </a:p>
                  </a:txBody>
                  <a:tcPr/>
                </a:tc>
                <a:tc>
                  <a:txBody>
                    <a:bodyPr/>
                    <a:lstStyle/>
                    <a:p>
                      <a:pPr algn="ctr"/>
                      <a:r>
                        <a:rPr lang="en-US" dirty="0" smtClean="0"/>
                        <a:t>Countries</a:t>
                      </a:r>
                      <a:endParaRPr lang="en-US" dirty="0"/>
                    </a:p>
                  </a:txBody>
                  <a:tcPr/>
                </a:tc>
              </a:tr>
              <a:tr h="370840">
                <a:tc>
                  <a:txBody>
                    <a:bodyPr/>
                    <a:lstStyle/>
                    <a:p>
                      <a:pPr algn="ctr"/>
                      <a:r>
                        <a:rPr lang="en-US" dirty="0" smtClean="0"/>
                        <a:t>  Very High</a:t>
                      </a:r>
                      <a:endParaRPr lang="en-US" dirty="0"/>
                    </a:p>
                  </a:txBody>
                  <a:tcPr/>
                </a:tc>
                <a:tc>
                  <a:txBody>
                    <a:bodyPr/>
                    <a:lstStyle/>
                    <a:p>
                      <a:r>
                        <a:rPr lang="en-US" dirty="0" smtClean="0"/>
                        <a:t>Japan, South Korea, Hong Kong, Singapore,</a:t>
                      </a:r>
                      <a:r>
                        <a:rPr lang="en-US" baseline="0" dirty="0" smtClean="0"/>
                        <a:t> </a:t>
                      </a:r>
                      <a:r>
                        <a:rPr lang="en-US" dirty="0" smtClean="0"/>
                        <a:t> Brunei</a:t>
                      </a:r>
                      <a:endParaRPr lang="en-US" dirty="0"/>
                    </a:p>
                  </a:txBody>
                  <a:tcPr/>
                </a:tc>
              </a:tr>
              <a:tr h="370840">
                <a:tc>
                  <a:txBody>
                    <a:bodyPr/>
                    <a:lstStyle/>
                    <a:p>
                      <a:pPr algn="ctr"/>
                      <a:r>
                        <a:rPr lang="en-US" dirty="0" smtClean="0"/>
                        <a:t> High</a:t>
                      </a:r>
                      <a:endParaRPr lang="en-US" dirty="0"/>
                    </a:p>
                  </a:txBody>
                  <a:tcPr/>
                </a:tc>
                <a:tc>
                  <a:txBody>
                    <a:bodyPr/>
                    <a:lstStyle/>
                    <a:p>
                      <a:r>
                        <a:rPr lang="en-US" dirty="0" smtClean="0"/>
                        <a:t>Malaysia, Sri Lanka, </a:t>
                      </a:r>
                      <a:endParaRPr lang="en-US" dirty="0"/>
                    </a:p>
                  </a:txBody>
                  <a:tcPr/>
                </a:tc>
              </a:tr>
              <a:tr h="370840">
                <a:tc>
                  <a:txBody>
                    <a:bodyPr/>
                    <a:lstStyle/>
                    <a:p>
                      <a:pPr algn="ctr"/>
                      <a:r>
                        <a:rPr lang="en-US" dirty="0" smtClean="0"/>
                        <a:t>Medium</a:t>
                      </a:r>
                      <a:endParaRPr lang="en-US" dirty="0"/>
                    </a:p>
                  </a:txBody>
                  <a:tcPr/>
                </a:tc>
                <a:tc>
                  <a:txBody>
                    <a:bodyPr/>
                    <a:lstStyle/>
                    <a:p>
                      <a:r>
                        <a:rPr lang="en-US" dirty="0" smtClean="0"/>
                        <a:t>China,</a:t>
                      </a:r>
                      <a:r>
                        <a:rPr lang="en-US" baseline="0" dirty="0" smtClean="0"/>
                        <a:t> Thailand, Philippines, </a:t>
                      </a:r>
                      <a:r>
                        <a:rPr lang="en-US" sz="1800" kern="1200" baseline="0" dirty="0" smtClean="0">
                          <a:solidFill>
                            <a:schemeClr val="dk1"/>
                          </a:solidFill>
                          <a:latin typeface="+mn-lt"/>
                          <a:ea typeface="+mn-ea"/>
                          <a:cs typeface="+mn-cs"/>
                        </a:rPr>
                        <a:t>Uzbekistan, Indonesia, Kyrgyzstan, Tajikistan, Viet Nam, Timor-Leste, India,  Cambodia, Laos, Bhutan, </a:t>
                      </a:r>
                      <a:endParaRPr lang="en-US" dirty="0"/>
                    </a:p>
                  </a:txBody>
                  <a:tcPr/>
                </a:tc>
              </a:tr>
              <a:tr h="370840">
                <a:tc>
                  <a:txBody>
                    <a:bodyPr/>
                    <a:lstStyle/>
                    <a:p>
                      <a:pPr algn="ctr"/>
                      <a:r>
                        <a:rPr lang="en-US" dirty="0" smtClean="0"/>
                        <a:t>Low</a:t>
                      </a:r>
                      <a:endParaRPr lang="en-US" dirty="0"/>
                    </a:p>
                  </a:txBody>
                  <a:tcPr/>
                </a:tc>
                <a:tc>
                  <a:txBody>
                    <a:bodyPr/>
                    <a:lstStyle/>
                    <a:p>
                      <a:r>
                        <a:rPr lang="en-US" sz="1800" kern="1200" baseline="0" dirty="0" smtClean="0">
                          <a:solidFill>
                            <a:schemeClr val="dk1"/>
                          </a:solidFill>
                          <a:latin typeface="+mn-lt"/>
                          <a:ea typeface="+mn-ea"/>
                          <a:cs typeface="+mn-cs"/>
                        </a:rPr>
                        <a:t>Bangladesh, Pakistan, Myanmar, Papua New Guinea, Nepal.</a:t>
                      </a:r>
                      <a:endParaRPr lang="en-US" dirty="0"/>
                    </a:p>
                  </a:txBody>
                  <a:tcPr/>
                </a:tc>
              </a:tr>
            </a:tbl>
          </a:graphicData>
        </a:graphic>
      </p:graphicFrame>
      <p:sp>
        <p:nvSpPr>
          <p:cNvPr id="6" name="Oval 5"/>
          <p:cNvSpPr/>
          <p:nvPr/>
        </p:nvSpPr>
        <p:spPr>
          <a:xfrm rot="20834116">
            <a:off x="3491880" y="3429000"/>
            <a:ext cx="4392488" cy="252028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ls2content.tlcdelivers.com/content.html?customerid=200214&amp;isbn=9780321172884&amp;requesttype=bookjacket-md"/>
          <p:cNvPicPr>
            <a:picLocks noChangeAspect="1" noChangeArrowheads="1"/>
          </p:cNvPicPr>
          <p:nvPr/>
        </p:nvPicPr>
        <p:blipFill>
          <a:blip r:embed="rId2" cstate="print"/>
          <a:srcRect/>
          <a:stretch>
            <a:fillRect/>
          </a:stretch>
        </p:blipFill>
        <p:spPr bwMode="auto">
          <a:xfrm>
            <a:off x="755576" y="548680"/>
            <a:ext cx="1533525" cy="1905000"/>
          </a:xfrm>
          <a:prstGeom prst="rect">
            <a:avLst/>
          </a:prstGeom>
          <a:noFill/>
        </p:spPr>
      </p:pic>
      <p:pic>
        <p:nvPicPr>
          <p:cNvPr id="39940" name="Picture 4" descr="http://www.asianews.it/files/img/NEPAL-_Hindu_dance.jpg"/>
          <p:cNvPicPr>
            <a:picLocks noChangeAspect="1" noChangeArrowheads="1"/>
          </p:cNvPicPr>
          <p:nvPr/>
        </p:nvPicPr>
        <p:blipFill>
          <a:blip r:embed="rId3" cstate="print"/>
          <a:srcRect/>
          <a:stretch>
            <a:fillRect/>
          </a:stretch>
        </p:blipFill>
        <p:spPr bwMode="auto">
          <a:xfrm>
            <a:off x="5004048" y="764704"/>
            <a:ext cx="3600399" cy="2232248"/>
          </a:xfrm>
          <a:prstGeom prst="rect">
            <a:avLst/>
          </a:prstGeom>
          <a:noFill/>
        </p:spPr>
      </p:pic>
      <p:pic>
        <p:nvPicPr>
          <p:cNvPr id="39942" name="Picture 6" descr="http://1.bp.blogspot.com/-HUU3Ar_giUM/T25y3EkRnMI/AAAAAAAABsA/llgeUZEiA8g/s400/asianHumanRightsCommission_288.jpg"/>
          <p:cNvPicPr>
            <a:picLocks noChangeAspect="1" noChangeArrowheads="1"/>
          </p:cNvPicPr>
          <p:nvPr/>
        </p:nvPicPr>
        <p:blipFill>
          <a:blip r:embed="rId4" cstate="print"/>
          <a:srcRect/>
          <a:stretch>
            <a:fillRect/>
          </a:stretch>
        </p:blipFill>
        <p:spPr bwMode="auto">
          <a:xfrm>
            <a:off x="323528" y="2708920"/>
            <a:ext cx="2743200" cy="2743200"/>
          </a:xfrm>
          <a:prstGeom prst="rect">
            <a:avLst/>
          </a:prstGeom>
          <a:noFill/>
        </p:spPr>
      </p:pic>
      <p:pic>
        <p:nvPicPr>
          <p:cNvPr id="39944" name="Picture 8" descr="http://static.ddmcdn.com/gif/willow/history-of-asia0.gif"/>
          <p:cNvPicPr>
            <a:picLocks noChangeAspect="1" noChangeArrowheads="1"/>
          </p:cNvPicPr>
          <p:nvPr/>
        </p:nvPicPr>
        <p:blipFill>
          <a:blip r:embed="rId5" cstate="print"/>
          <a:srcRect/>
          <a:stretch>
            <a:fillRect/>
          </a:stretch>
        </p:blipFill>
        <p:spPr bwMode="auto">
          <a:xfrm>
            <a:off x="5940152" y="3429000"/>
            <a:ext cx="2562225" cy="2533650"/>
          </a:xfrm>
          <a:prstGeom prst="rect">
            <a:avLst/>
          </a:prstGeom>
          <a:noFill/>
        </p:spPr>
      </p:pic>
      <p:sp>
        <p:nvSpPr>
          <p:cNvPr id="6" name="TextBox 5"/>
          <p:cNvSpPr txBox="1"/>
          <p:nvPr/>
        </p:nvSpPr>
        <p:spPr>
          <a:xfrm rot="20295363">
            <a:off x="2475632" y="3180146"/>
            <a:ext cx="4977003" cy="523220"/>
          </a:xfrm>
          <a:prstGeom prst="rect">
            <a:avLst/>
          </a:prstGeom>
          <a:solidFill>
            <a:srgbClr val="FFFF00"/>
          </a:solidFill>
        </p:spPr>
        <p:txBody>
          <a:bodyPr wrap="none" rtlCol="0">
            <a:spAutoFit/>
          </a:bodyPr>
          <a:lstStyle/>
          <a:p>
            <a:r>
              <a:rPr lang="en-US" sz="2800" dirty="0" smtClean="0"/>
              <a:t>Understanding Asia’s diversity</a:t>
            </a:r>
            <a:endParaRPr lang="en-U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Active </a:t>
            </a:r>
            <a:br>
              <a:rPr lang="en-US" dirty="0" smtClean="0">
                <a:solidFill>
                  <a:srgbClr val="FF0000"/>
                </a:solidFill>
              </a:rPr>
            </a:br>
            <a:r>
              <a:rPr lang="en-US" dirty="0" smtClean="0">
                <a:solidFill>
                  <a:srgbClr val="FF0000"/>
                </a:solidFill>
              </a:rPr>
              <a:t>citizenship</a:t>
            </a:r>
            <a:endParaRPr lang="en-US" dirty="0">
              <a:solidFill>
                <a:srgbClr val="FF0000"/>
              </a:solidFill>
            </a:endParaRPr>
          </a:p>
        </p:txBody>
      </p:sp>
      <p:sp>
        <p:nvSpPr>
          <p:cNvPr id="10" name="Content Placeholder 9"/>
          <p:cNvSpPr>
            <a:spLocks noGrp="1"/>
          </p:cNvSpPr>
          <p:nvPr>
            <p:ph idx="1"/>
          </p:nvPr>
        </p:nvSpPr>
        <p:spPr/>
        <p:txBody>
          <a:bodyPr/>
          <a:lstStyle/>
          <a:p>
            <a:endParaRPr lang="en-US"/>
          </a:p>
        </p:txBody>
      </p:sp>
      <p:pic>
        <p:nvPicPr>
          <p:cNvPr id="41986" name="Picture 2" descr="http://www.jstor.org/literatum/publisher/jstor/books/content/books/2010/j.ctt1xwf3j/j.ctt1xwf3j/20130503/j.ctt1xwf3j.cover.jpg"/>
          <p:cNvPicPr>
            <a:picLocks noChangeAspect="1" noChangeArrowheads="1"/>
          </p:cNvPicPr>
          <p:nvPr/>
        </p:nvPicPr>
        <p:blipFill>
          <a:blip r:embed="rId2" cstate="print"/>
          <a:srcRect/>
          <a:stretch>
            <a:fillRect/>
          </a:stretch>
        </p:blipFill>
        <p:spPr bwMode="auto">
          <a:xfrm>
            <a:off x="467544" y="332656"/>
            <a:ext cx="1428750" cy="2209800"/>
          </a:xfrm>
          <a:prstGeom prst="rect">
            <a:avLst/>
          </a:prstGeom>
          <a:noFill/>
        </p:spPr>
      </p:pic>
      <p:pic>
        <p:nvPicPr>
          <p:cNvPr id="41988" name="Picture 4" descr="http://www.apu.ac.jp/apuint/modules/exchangecontent/content/blue-globe.gif"/>
          <p:cNvPicPr>
            <a:picLocks noChangeAspect="1" noChangeArrowheads="1"/>
          </p:cNvPicPr>
          <p:nvPr/>
        </p:nvPicPr>
        <p:blipFill>
          <a:blip r:embed="rId3" cstate="print"/>
          <a:srcRect/>
          <a:stretch>
            <a:fillRect/>
          </a:stretch>
        </p:blipFill>
        <p:spPr bwMode="auto">
          <a:xfrm>
            <a:off x="6084168" y="3933056"/>
            <a:ext cx="2543175" cy="1905000"/>
          </a:xfrm>
          <a:prstGeom prst="rect">
            <a:avLst/>
          </a:prstGeom>
          <a:noFill/>
        </p:spPr>
      </p:pic>
      <p:pic>
        <p:nvPicPr>
          <p:cNvPr id="41990" name="Picture 6" descr="http://www.girlguides.org.au/public/pics/POSTBOX-LOGO.png"/>
          <p:cNvPicPr>
            <a:picLocks noChangeAspect="1" noChangeArrowheads="1"/>
          </p:cNvPicPr>
          <p:nvPr/>
        </p:nvPicPr>
        <p:blipFill>
          <a:blip r:embed="rId4" cstate="print"/>
          <a:srcRect/>
          <a:stretch>
            <a:fillRect/>
          </a:stretch>
        </p:blipFill>
        <p:spPr bwMode="auto">
          <a:xfrm>
            <a:off x="5796136" y="260648"/>
            <a:ext cx="2895600" cy="3467100"/>
          </a:xfrm>
          <a:prstGeom prst="rect">
            <a:avLst/>
          </a:prstGeom>
          <a:noFill/>
        </p:spPr>
      </p:pic>
      <p:pic>
        <p:nvPicPr>
          <p:cNvPr id="41992" name="Picture 8" descr="http://www.asiaeducation.edu.au/verve/_resources/North_Sydney_Demonstration_School_master.jpg"/>
          <p:cNvPicPr>
            <a:picLocks noChangeAspect="1" noChangeArrowheads="1"/>
          </p:cNvPicPr>
          <p:nvPr/>
        </p:nvPicPr>
        <p:blipFill>
          <a:blip r:embed="rId5" cstate="print"/>
          <a:srcRect/>
          <a:stretch>
            <a:fillRect/>
          </a:stretch>
        </p:blipFill>
        <p:spPr bwMode="auto">
          <a:xfrm>
            <a:off x="539552" y="2996952"/>
            <a:ext cx="4514850" cy="3190875"/>
          </a:xfrm>
          <a:prstGeom prst="rect">
            <a:avLst/>
          </a:prstGeom>
          <a:noFill/>
        </p:spPr>
      </p:pic>
      <p:sp>
        <p:nvSpPr>
          <p:cNvPr id="8" name="TextBox 7"/>
          <p:cNvSpPr txBox="1"/>
          <p:nvPr/>
        </p:nvSpPr>
        <p:spPr>
          <a:xfrm rot="20267954">
            <a:off x="2388982" y="3028393"/>
            <a:ext cx="5223931" cy="523220"/>
          </a:xfrm>
          <a:prstGeom prst="rect">
            <a:avLst/>
          </a:prstGeom>
          <a:solidFill>
            <a:srgbClr val="FFFF00"/>
          </a:solidFill>
        </p:spPr>
        <p:txBody>
          <a:bodyPr wrap="none" rtlCol="0">
            <a:spAutoFit/>
          </a:bodyPr>
          <a:lstStyle/>
          <a:p>
            <a:r>
              <a:rPr lang="en-US" sz="2800" dirty="0" smtClean="0"/>
              <a:t>Interacting with developing Asia</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rPr>
              <a:t>Learning about Asia</a:t>
            </a:r>
            <a:endParaRPr lang="en-US" b="1" i="1" dirty="0">
              <a:solidFill>
                <a:srgbClr val="FF0000"/>
              </a:solidFill>
            </a:endParaRPr>
          </a:p>
        </p:txBody>
      </p:sp>
      <p:sp>
        <p:nvSpPr>
          <p:cNvPr id="3" name="Content Placeholder 2"/>
          <p:cNvSpPr>
            <a:spLocks noGrp="1"/>
          </p:cNvSpPr>
          <p:nvPr>
            <p:ph idx="1"/>
          </p:nvPr>
        </p:nvSpPr>
        <p:spPr/>
        <p:txBody>
          <a:bodyPr/>
          <a:lstStyle/>
          <a:p>
            <a:r>
              <a:rPr lang="en-US" dirty="0" smtClean="0"/>
              <a:t>It is </a:t>
            </a:r>
            <a:r>
              <a:rPr lang="en-US" u="sng" dirty="0" smtClean="0"/>
              <a:t>not just learning to be competitive…</a:t>
            </a:r>
          </a:p>
          <a:p>
            <a:r>
              <a:rPr lang="en-US" dirty="0" smtClean="0"/>
              <a:t>It is </a:t>
            </a:r>
            <a:r>
              <a:rPr lang="en-US" u="sng" dirty="0" smtClean="0"/>
              <a:t>not just learning about competitive advantage….</a:t>
            </a:r>
          </a:p>
          <a:p>
            <a:r>
              <a:rPr lang="en-US" dirty="0" smtClean="0"/>
              <a:t>It is </a:t>
            </a:r>
            <a:r>
              <a:rPr lang="en-US" u="sng" dirty="0" smtClean="0"/>
              <a:t>not just learning about trade opportunities…..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2"/>
                                        </p:tgtEl>
                                        <p:attrNameLst>
                                          <p:attrName>style.color</p:attrName>
                                        </p:attrNameLst>
                                      </p:cBhvr>
                                      <p:to>
                                        <p:clrVal>
                                          <a:schemeClr val="accent2"/>
                                        </p:clrVal>
                                      </p:to>
                                    </p:set>
                                    <p:set>
                                      <p:cBhvr>
                                        <p:cTn id="7" dur="500" fill="hold"/>
                                        <p:tgtEl>
                                          <p:spTgt spid="2"/>
                                        </p:tgtEl>
                                        <p:attrNameLst>
                                          <p:attrName>fillcolor</p:attrName>
                                        </p:attrNameLst>
                                      </p:cBhvr>
                                      <p:to>
                                        <p:clrVal>
                                          <a:schemeClr val="accent2"/>
                                        </p:clrVal>
                                      </p:to>
                                    </p:set>
                                    <p:set>
                                      <p:cBhvr>
                                        <p:cTn id="8" dur="500" fill="hold"/>
                                        <p:tgtEl>
                                          <p:spTgt spid="2"/>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26" presetClass="emph" presetSubtype="0" fill="hold" grpId="1" nodeType="clickEffect">
                                  <p:stCondLst>
                                    <p:cond delay="0"/>
                                  </p:stCondLst>
                                  <p:iterate type="lt">
                                    <p:tmPct val="0"/>
                                  </p:iterate>
                                  <p:childTnLst>
                                    <p:animEffect transition="out" filter="fade">
                                      <p:cBhvr>
                                        <p:cTn id="12" dur="500" tmFilter="0, 0; .2, .5; .8, .5; 1, 0"/>
                                        <p:tgtEl>
                                          <p:spTgt spid="2"/>
                                        </p:tgtEl>
                                      </p:cBhvr>
                                    </p:animEffect>
                                    <p:animScale>
                                      <p:cBhvr>
                                        <p:cTn id="13"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FF0000"/>
                </a:solidFill>
              </a:rPr>
              <a:t>Learning Asia</a:t>
            </a:r>
            <a:endParaRPr lang="en-US" i="1" dirty="0">
              <a:solidFill>
                <a:srgbClr val="FF0000"/>
              </a:solidFill>
            </a:endParaRPr>
          </a:p>
        </p:txBody>
      </p:sp>
      <p:sp>
        <p:nvSpPr>
          <p:cNvPr id="3" name="Content Placeholder 2"/>
          <p:cNvSpPr>
            <a:spLocks noGrp="1"/>
          </p:cNvSpPr>
          <p:nvPr>
            <p:ph idx="1"/>
          </p:nvPr>
        </p:nvSpPr>
        <p:spPr/>
        <p:txBody>
          <a:bodyPr/>
          <a:lstStyle/>
          <a:p>
            <a:r>
              <a:rPr lang="en-US" dirty="0" smtClean="0"/>
              <a:t>It is about ‘learning Asia’:</a:t>
            </a:r>
          </a:p>
          <a:p>
            <a:r>
              <a:rPr lang="en-US" dirty="0" smtClean="0"/>
              <a:t>for its uniqueness,  but also  its commonalities with Australia;  </a:t>
            </a:r>
          </a:p>
          <a:p>
            <a:r>
              <a:rPr lang="en-US" dirty="0" smtClean="0"/>
              <a:t>for the lessons it can teach, but also for  those we can share from our own experience</a:t>
            </a:r>
          </a:p>
          <a:p>
            <a:r>
              <a:rPr lang="en-US" dirty="0" smtClean="0"/>
              <a:t> for the experience we can have in Asian contexts, but also what we can offer in return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872208"/>
          </a:xfrm>
        </p:spPr>
        <p:txBody>
          <a:bodyPr/>
          <a:lstStyle/>
          <a:p>
            <a:r>
              <a:rPr lang="en-US" sz="3200" dirty="0" smtClean="0"/>
              <a:t> </a:t>
            </a:r>
            <a:r>
              <a:rPr lang="en-US" dirty="0" smtClean="0"/>
              <a:t/>
            </a:r>
            <a:br>
              <a:rPr lang="en-US" dirty="0" smtClean="0"/>
            </a:br>
            <a:r>
              <a:rPr lang="zh-TW" altLang="en-US" dirty="0" smtClean="0"/>
              <a:t>甘國臻</a:t>
            </a:r>
            <a:r>
              <a:rPr lang="en-US" altLang="zh-TW" dirty="0" smtClean="0"/>
              <a:t/>
            </a:r>
            <a:br>
              <a:rPr lang="en-US" altLang="zh-TW" dirty="0" smtClean="0"/>
            </a:br>
            <a:r>
              <a:rPr lang="en-US" altLang="zh-TW" sz="3600" i="1" dirty="0" smtClean="0">
                <a:solidFill>
                  <a:srgbClr val="FF0000"/>
                </a:solidFill>
              </a:rPr>
              <a:t>A biographic note: “Learning Asia” can be a challenge!</a:t>
            </a:r>
            <a:r>
              <a:rPr lang="zh-TW" altLang="en-US" sz="3600" i="1" dirty="0" smtClean="0">
                <a:solidFill>
                  <a:srgbClr val="FF0000"/>
                </a:solidFill>
              </a:rPr>
              <a:t> </a:t>
            </a:r>
            <a:r>
              <a:rPr lang="en-US" dirty="0" smtClean="0"/>
              <a:t/>
            </a:r>
            <a:br>
              <a:rPr lang="en-US" dirty="0" smtClean="0"/>
            </a:br>
            <a:endParaRPr lang="en-US" dirty="0"/>
          </a:p>
        </p:txBody>
      </p:sp>
      <p:pic>
        <p:nvPicPr>
          <p:cNvPr id="4" name="Content Placeholder 3" descr="Guangzhou2.JPG"/>
          <p:cNvPicPr>
            <a:picLocks noGrp="1" noChangeAspect="1"/>
          </p:cNvPicPr>
          <p:nvPr>
            <p:ph idx="1"/>
          </p:nvPr>
        </p:nvPicPr>
        <p:blipFill>
          <a:blip r:embed="rId2" cstate="print"/>
          <a:stretch>
            <a:fillRect/>
          </a:stretch>
        </p:blipFill>
        <p:spPr>
          <a:xfrm>
            <a:off x="1475656" y="2132856"/>
            <a:ext cx="6034617" cy="4425355"/>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thechinastory.org/wp-content/uploads/2012/11/1.Bruce-Petty-Cartoon.15.v.19711.jpg"/>
          <p:cNvPicPr>
            <a:picLocks noChangeAspect="1" noChangeArrowheads="1"/>
          </p:cNvPicPr>
          <p:nvPr/>
        </p:nvPicPr>
        <p:blipFill>
          <a:blip r:embed="rId2" cstate="print"/>
          <a:srcRect/>
          <a:stretch>
            <a:fillRect/>
          </a:stretch>
        </p:blipFill>
        <p:spPr bwMode="auto">
          <a:xfrm>
            <a:off x="63500" y="-136525"/>
            <a:ext cx="12501388" cy="74676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users.elite.net/runner/jennifers/jensthank.gif"/>
          <p:cNvPicPr>
            <a:picLocks noChangeAspect="1" noChangeArrowheads="1"/>
          </p:cNvPicPr>
          <p:nvPr/>
        </p:nvPicPr>
        <p:blipFill>
          <a:blip r:embed="rId2" cstate="print"/>
          <a:srcRect/>
          <a:stretch>
            <a:fillRect/>
          </a:stretch>
        </p:blipFill>
        <p:spPr bwMode="auto">
          <a:xfrm>
            <a:off x="3923928" y="260648"/>
            <a:ext cx="2736304" cy="2880320"/>
          </a:xfrm>
          <a:prstGeom prst="rect">
            <a:avLst/>
          </a:prstGeom>
          <a:noFill/>
        </p:spPr>
      </p:pic>
      <p:pic>
        <p:nvPicPr>
          <p:cNvPr id="43014" name="Picture 6" descr="http://www.chinesenames.org/chinese-symbols/images/thanks.gif"/>
          <p:cNvPicPr>
            <a:picLocks noChangeAspect="1" noChangeArrowheads="1"/>
          </p:cNvPicPr>
          <p:nvPr/>
        </p:nvPicPr>
        <p:blipFill>
          <a:blip r:embed="rId3" cstate="print"/>
          <a:srcRect/>
          <a:stretch>
            <a:fillRect/>
          </a:stretch>
        </p:blipFill>
        <p:spPr bwMode="auto">
          <a:xfrm>
            <a:off x="0" y="404664"/>
            <a:ext cx="3347864" cy="1964010"/>
          </a:xfrm>
          <a:prstGeom prst="rect">
            <a:avLst/>
          </a:prstGeom>
          <a:noFill/>
        </p:spPr>
      </p:pic>
      <p:pic>
        <p:nvPicPr>
          <p:cNvPr id="1026" name="Picture 2" descr="http://i.istockimg.com/file_thumbview_approve/8102556/2/stock-photo-8102556-thank-you-in-japanese.jpg"/>
          <p:cNvPicPr>
            <a:picLocks noChangeAspect="1" noChangeArrowheads="1"/>
          </p:cNvPicPr>
          <p:nvPr/>
        </p:nvPicPr>
        <p:blipFill>
          <a:blip r:embed="rId4" cstate="print"/>
          <a:srcRect/>
          <a:stretch>
            <a:fillRect/>
          </a:stretch>
        </p:blipFill>
        <p:spPr bwMode="auto">
          <a:xfrm>
            <a:off x="0" y="2780928"/>
            <a:ext cx="3619500" cy="3619500"/>
          </a:xfrm>
          <a:prstGeom prst="rect">
            <a:avLst/>
          </a:prstGeom>
          <a:noFill/>
        </p:spPr>
      </p:pic>
      <p:pic>
        <p:nvPicPr>
          <p:cNvPr id="1028" name="Picture 4" descr="http://www.bangalinet.com/card_subcategory/thankyou2_formal.jpg"/>
          <p:cNvPicPr>
            <a:picLocks noChangeAspect="1" noChangeArrowheads="1"/>
          </p:cNvPicPr>
          <p:nvPr/>
        </p:nvPicPr>
        <p:blipFill>
          <a:blip r:embed="rId5" cstate="print"/>
          <a:srcRect/>
          <a:stretch>
            <a:fillRect/>
          </a:stretch>
        </p:blipFill>
        <p:spPr bwMode="auto">
          <a:xfrm>
            <a:off x="7524328" y="1340768"/>
            <a:ext cx="952500" cy="952500"/>
          </a:xfrm>
          <a:prstGeom prst="rect">
            <a:avLst/>
          </a:prstGeom>
          <a:noFill/>
        </p:spPr>
      </p:pic>
      <p:pic>
        <p:nvPicPr>
          <p:cNvPr id="1030" name="Picture 6" descr="http://www.livingincmajor.com/images/language/korean/50-useful-korean-phrases/50-useful-korean-phrases-2-thumbnail.jpg"/>
          <p:cNvPicPr>
            <a:picLocks noChangeAspect="1" noChangeArrowheads="1"/>
          </p:cNvPicPr>
          <p:nvPr/>
        </p:nvPicPr>
        <p:blipFill>
          <a:blip r:embed="rId6" cstate="print"/>
          <a:srcRect/>
          <a:stretch>
            <a:fillRect/>
          </a:stretch>
        </p:blipFill>
        <p:spPr bwMode="auto">
          <a:xfrm>
            <a:off x="7164288" y="3501008"/>
            <a:ext cx="1428750" cy="1428750"/>
          </a:xfrm>
          <a:prstGeom prst="rect">
            <a:avLst/>
          </a:prstGeom>
          <a:noFill/>
        </p:spPr>
      </p:pic>
      <p:pic>
        <p:nvPicPr>
          <p:cNvPr id="1032" name="Picture 8" descr="http://www.heidi2524.com/ATC/wp-content/uploads/2011/06/174_mongolianThanks.png"/>
          <p:cNvPicPr>
            <a:picLocks noChangeAspect="1" noChangeArrowheads="1"/>
          </p:cNvPicPr>
          <p:nvPr/>
        </p:nvPicPr>
        <p:blipFill>
          <a:blip r:embed="rId7" cstate="print"/>
          <a:srcRect/>
          <a:stretch>
            <a:fillRect/>
          </a:stretch>
        </p:blipFill>
        <p:spPr bwMode="auto">
          <a:xfrm>
            <a:off x="4139952" y="3356992"/>
            <a:ext cx="2257425" cy="31718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zh-TW" altLang="en-US"/>
          </a:p>
        </p:txBody>
      </p:sp>
      <p:sp>
        <p:nvSpPr>
          <p:cNvPr id="3" name="Content Placeholder 2"/>
          <p:cNvSpPr>
            <a:spLocks noGrp="1"/>
          </p:cNvSpPr>
          <p:nvPr>
            <p:ph idx="1"/>
          </p:nvPr>
        </p:nvSpPr>
        <p:spPr>
          <a:xfrm>
            <a:off x="0" y="260648"/>
            <a:ext cx="9144000" cy="5865515"/>
          </a:xfrm>
        </p:spPr>
        <p:txBody>
          <a:bodyPr/>
          <a:lstStyle/>
          <a:p>
            <a:r>
              <a:rPr lang="en-US" altLang="zh-TW" sz="2800" dirty="0" smtClean="0"/>
              <a:t>“From the 1960s, debate about the Australian response to Asia was fuelled by ideas from the very top. Whitlam on China, for example, Fraser on fleeing Vietnamese and non-European refugees, Hawke on enmeshment, Hawke and Keating both on institutional regionalism, Keating on finding security in not from Asia. These were all tough issues, and there was a strong contest of ideas but there was also a progressively more open and imaginative attitude to the challenges of our region, if not always agreement. The debate necessarily entailed discussion of our identity, what ideas and values were fundamental to our </a:t>
            </a:r>
            <a:r>
              <a:rPr lang="en-US" altLang="zh-TW" sz="2800" dirty="0" err="1" smtClean="0"/>
              <a:t>Australianness</a:t>
            </a:r>
            <a:r>
              <a:rPr lang="en-US" altLang="zh-TW" sz="2800" dirty="0" smtClean="0"/>
              <a:t> and could not be compromised.”</a:t>
            </a:r>
          </a:p>
          <a:p>
            <a:r>
              <a:rPr lang="en-US" altLang="zh-TW" sz="2400" dirty="0" smtClean="0"/>
              <a:t>Stephen Fitzgerald, 2012, </a:t>
            </a:r>
            <a:r>
              <a:rPr lang="en-US" altLang="zh-TW" sz="1800" dirty="0" smtClean="0"/>
              <a:t>http://www.thechinastory.org/2012/11/australia-and-china-at-forty-stretch-of-the-imagination/</a:t>
            </a:r>
            <a:endParaRPr lang="zh-TW" alt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 The current policy?</a:t>
            </a:r>
            <a:endParaRPr lang="zh-TW" altLang="en-US" dirty="0"/>
          </a:p>
        </p:txBody>
      </p:sp>
      <p:sp>
        <p:nvSpPr>
          <p:cNvPr id="6" name="Content Placeholder 5"/>
          <p:cNvSpPr>
            <a:spLocks noGrp="1"/>
          </p:cNvSpPr>
          <p:nvPr>
            <p:ph idx="1"/>
          </p:nvPr>
        </p:nvSpPr>
        <p:spPr/>
        <p:txBody>
          <a:bodyPr/>
          <a:lstStyle/>
          <a:p>
            <a:r>
              <a:rPr lang="en-US" altLang="zh-TW" dirty="0" smtClean="0"/>
              <a:t>“Labor's Asian language vision a delusion, says Stephen FitzGerald…..”. </a:t>
            </a:r>
          </a:p>
          <a:p>
            <a:r>
              <a:rPr lang="en-US" altLang="zh-TW" dirty="0" smtClean="0"/>
              <a:t>"I've been heavily involved (in previous Asia literacy plans) and every time, it doesn't happen. Something gets off the ground, and then it fails," he said.”</a:t>
            </a:r>
          </a:p>
          <a:p>
            <a:pPr marL="1027113" indent="-1588"/>
            <a:r>
              <a:rPr lang="en-US" altLang="zh-TW" sz="1800" i="1" dirty="0" smtClean="0"/>
              <a:t>The Australian</a:t>
            </a:r>
            <a:r>
              <a:rPr lang="en-US" altLang="zh-TW" sz="1800" dirty="0" smtClean="0"/>
              <a:t>, 20 February, 2013</a:t>
            </a:r>
          </a:p>
          <a:p>
            <a:endParaRPr lang="zh-TW" altLang="en-US" dirty="0"/>
          </a:p>
        </p:txBody>
      </p:sp>
      <p:sp>
        <p:nvSpPr>
          <p:cNvPr id="4" name="TextBox 3"/>
          <p:cNvSpPr txBox="1"/>
          <p:nvPr/>
        </p:nvSpPr>
        <p:spPr>
          <a:xfrm>
            <a:off x="1043608" y="5157192"/>
            <a:ext cx="6090129" cy="1200329"/>
          </a:xfrm>
          <a:prstGeom prst="rect">
            <a:avLst/>
          </a:prstGeom>
          <a:solidFill>
            <a:srgbClr val="FFFF00"/>
          </a:solidFill>
        </p:spPr>
        <p:txBody>
          <a:bodyPr wrap="none" rtlCol="0">
            <a:spAutoFit/>
          </a:bodyPr>
          <a:lstStyle/>
          <a:p>
            <a:pPr algn="ctr"/>
            <a:r>
              <a:rPr lang="en-US" sz="2400" dirty="0" smtClean="0"/>
              <a:t>But this could be said about every initiative </a:t>
            </a:r>
          </a:p>
          <a:p>
            <a:pPr algn="ctr"/>
            <a:r>
              <a:rPr lang="en-US" sz="2400" dirty="0" smtClean="0"/>
              <a:t>that has attempted to develop closer links</a:t>
            </a:r>
          </a:p>
          <a:p>
            <a:pPr algn="ctr"/>
            <a:r>
              <a:rPr lang="en-US" sz="2400" dirty="0" smtClean="0"/>
              <a:t>between Australia and Asia</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a:xfrm>
            <a:off x="395536" y="1268760"/>
            <a:ext cx="8229600" cy="4525963"/>
          </a:xfrm>
        </p:spPr>
        <p:txBody>
          <a:bodyPr/>
          <a:lstStyle/>
          <a:p>
            <a:r>
              <a:rPr lang="en-US" dirty="0" smtClean="0">
                <a:solidFill>
                  <a:srgbClr val="FF0000"/>
                </a:solidFill>
              </a:rPr>
              <a:t>Why the constant push for Asian engagement? Are we, as Australians, “Asia –averse”?   </a:t>
            </a:r>
          </a:p>
          <a:p>
            <a:r>
              <a:rPr lang="en-US" b="1" dirty="0" smtClean="0">
                <a:solidFill>
                  <a:srgbClr val="0070C0"/>
                </a:solidFill>
              </a:rPr>
              <a:t>Does Asia-literacy run counter to a strong cultural perverseness in the Australian psyche ?</a:t>
            </a:r>
          </a:p>
          <a:p>
            <a:r>
              <a:rPr lang="en-US" dirty="0" smtClean="0">
                <a:solidFill>
                  <a:srgbClr val="FF0000"/>
                </a:solidFill>
              </a:rPr>
              <a:t>If you want  Australians to be  Asia-literate,  where to start?  </a:t>
            </a:r>
            <a:endParaRPr lang="en-US"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7824" y="2060848"/>
            <a:ext cx="2800767" cy="646331"/>
          </a:xfrm>
          <a:prstGeom prst="rect">
            <a:avLst/>
          </a:prstGeom>
          <a:noFill/>
        </p:spPr>
        <p:txBody>
          <a:bodyPr wrap="none" rtlCol="0">
            <a:spAutoFit/>
          </a:bodyPr>
          <a:lstStyle/>
          <a:p>
            <a:r>
              <a:rPr lang="en-US" sz="3600" b="1" dirty="0" smtClean="0">
                <a:solidFill>
                  <a:srgbClr val="FF0000"/>
                </a:solidFill>
              </a:rPr>
              <a:t>A</a:t>
            </a:r>
            <a:r>
              <a:rPr lang="en-US" sz="3600" dirty="0" smtClean="0"/>
              <a:t>U</a:t>
            </a:r>
            <a:r>
              <a:rPr lang="en-US" sz="3600" b="1" dirty="0" smtClean="0">
                <a:solidFill>
                  <a:srgbClr val="FF0000"/>
                </a:solidFill>
              </a:rPr>
              <a:t>S</a:t>
            </a:r>
            <a:r>
              <a:rPr lang="en-US" sz="3600" dirty="0" smtClean="0"/>
              <a:t>TRAL</a:t>
            </a:r>
            <a:r>
              <a:rPr lang="en-US" sz="3600" b="1" dirty="0" smtClean="0">
                <a:solidFill>
                  <a:srgbClr val="FF0000"/>
                </a:solidFill>
              </a:rPr>
              <a:t>IA</a:t>
            </a:r>
            <a:endParaRPr lang="en-US" sz="3600" b="1" dirty="0">
              <a:solidFill>
                <a:srgbClr val="FF0000"/>
              </a:solidFill>
            </a:endParaRPr>
          </a:p>
        </p:txBody>
      </p:sp>
      <p:sp>
        <p:nvSpPr>
          <p:cNvPr id="3" name="TextBox 2"/>
          <p:cNvSpPr txBox="1"/>
          <p:nvPr/>
        </p:nvSpPr>
        <p:spPr>
          <a:xfrm>
            <a:off x="2771800" y="3212976"/>
            <a:ext cx="3236784" cy="584775"/>
          </a:xfrm>
          <a:prstGeom prst="rect">
            <a:avLst/>
          </a:prstGeom>
          <a:noFill/>
        </p:spPr>
        <p:txBody>
          <a:bodyPr wrap="none" rtlCol="0">
            <a:spAutoFit/>
          </a:bodyPr>
          <a:lstStyle/>
          <a:p>
            <a:r>
              <a:rPr lang="en-US" sz="3200" b="1" dirty="0" smtClean="0">
                <a:solidFill>
                  <a:srgbClr val="FF0000"/>
                </a:solidFill>
              </a:rPr>
              <a:t>Asia</a:t>
            </a:r>
            <a:r>
              <a:rPr lang="en-US" sz="3200" dirty="0" smtClean="0"/>
              <a:t> in </a:t>
            </a:r>
            <a:r>
              <a:rPr lang="en-US" sz="3200" dirty="0" smtClean="0">
                <a:solidFill>
                  <a:srgbClr val="FF0000"/>
                </a:solidFill>
              </a:rPr>
              <a:t>A</a:t>
            </a:r>
            <a:r>
              <a:rPr lang="en-US" sz="3200" dirty="0" smtClean="0"/>
              <a:t>u</a:t>
            </a:r>
            <a:r>
              <a:rPr lang="en-US" sz="3200" dirty="0" smtClean="0">
                <a:solidFill>
                  <a:srgbClr val="FF0000"/>
                </a:solidFill>
              </a:rPr>
              <a:t>s</a:t>
            </a:r>
            <a:r>
              <a:rPr lang="en-US" sz="3200" dirty="0" smtClean="0"/>
              <a:t>tral</a:t>
            </a:r>
            <a:r>
              <a:rPr lang="en-US" sz="3200" dirty="0" smtClean="0">
                <a:solidFill>
                  <a:srgbClr val="FF0000"/>
                </a:solidFill>
              </a:rPr>
              <a:t>ia</a:t>
            </a:r>
            <a:endParaRPr lang="en-US" sz="3200"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284663" y="1700213"/>
            <a:ext cx="2374900" cy="865187"/>
          </a:xfrm>
        </p:spPr>
        <p:txBody>
          <a:bodyPr/>
          <a:lstStyle/>
          <a:p>
            <a:pPr eaLnBrk="1" hangingPunct="1"/>
            <a:r>
              <a:rPr lang="en-US" altLang="zh-TW" smtClean="0">
                <a:solidFill>
                  <a:schemeClr val="tx1"/>
                </a:solidFill>
                <a:ea typeface="新細明體" charset="-120"/>
              </a:rPr>
              <a:t>S</a:t>
            </a:r>
          </a:p>
        </p:txBody>
      </p:sp>
      <p:pic>
        <p:nvPicPr>
          <p:cNvPr id="3075" name="Picture 3" descr="SKMBT_C25313082914030.JPG"/>
          <p:cNvPicPr>
            <a:picLocks noChangeAspect="1"/>
          </p:cNvPicPr>
          <p:nvPr/>
        </p:nvPicPr>
        <p:blipFill>
          <a:blip r:embed="rId2" cstate="screen">
            <a:lum bright="20000" contrast="30000"/>
          </a:blip>
          <a:srcRect/>
          <a:stretch>
            <a:fillRect/>
          </a:stretch>
        </p:blipFill>
        <p:spPr bwMode="auto">
          <a:xfrm>
            <a:off x="1547813" y="0"/>
            <a:ext cx="5761037" cy="3381375"/>
          </a:xfrm>
          <a:prstGeom prst="rect">
            <a:avLst/>
          </a:prstGeom>
          <a:noFill/>
          <a:ln w="9525">
            <a:noFill/>
            <a:miter lim="800000"/>
            <a:headEnd/>
            <a:tailEnd/>
          </a:ln>
        </p:spPr>
      </p:pic>
      <p:pic>
        <p:nvPicPr>
          <p:cNvPr id="3076" name="Picture 4" descr="SKMBT_C25313082914030.JPG"/>
          <p:cNvPicPr>
            <a:picLocks noChangeAspect="1"/>
          </p:cNvPicPr>
          <p:nvPr/>
        </p:nvPicPr>
        <p:blipFill>
          <a:blip r:embed="rId3" cstate="screen">
            <a:lum bright="20000" contrast="30000"/>
          </a:blip>
          <a:srcRect/>
          <a:stretch>
            <a:fillRect/>
          </a:stretch>
        </p:blipFill>
        <p:spPr bwMode="auto">
          <a:xfrm>
            <a:off x="1547813" y="3330575"/>
            <a:ext cx="5832475" cy="3441700"/>
          </a:xfrm>
          <a:prstGeom prst="rect">
            <a:avLst/>
          </a:prstGeom>
          <a:noFill/>
          <a:ln w="9525">
            <a:noFill/>
            <a:miter lim="800000"/>
            <a:headEnd/>
            <a:tailEnd/>
          </a:ln>
        </p:spPr>
      </p:pic>
      <p:sp>
        <p:nvSpPr>
          <p:cNvPr id="3077" name="Rectangle 3"/>
          <p:cNvSpPr>
            <a:spLocks noGrp="1" noChangeArrowheads="1"/>
          </p:cNvSpPr>
          <p:nvPr>
            <p:ph type="body" idx="1"/>
          </p:nvPr>
        </p:nvSpPr>
        <p:spPr>
          <a:xfrm>
            <a:off x="0" y="4581525"/>
            <a:ext cx="1692275" cy="1295400"/>
          </a:xfrm>
        </p:spPr>
        <p:txBody>
          <a:bodyPr/>
          <a:lstStyle/>
          <a:p>
            <a:pPr eaLnBrk="1" hangingPunct="1">
              <a:buFontTx/>
              <a:buNone/>
            </a:pPr>
            <a:r>
              <a:rPr lang="en-US" altLang="zh-TW" sz="800" dirty="0" smtClean="0">
                <a:ea typeface="新細明體" charset="-120"/>
              </a:rPr>
              <a:t>Photo: Andrew </a:t>
            </a:r>
            <a:r>
              <a:rPr lang="en-US" altLang="zh-TW" sz="800" dirty="0" err="1" smtClean="0">
                <a:ea typeface="新細明體" charset="-120"/>
              </a:rPr>
              <a:t>Quilty</a:t>
            </a:r>
            <a:endParaRPr lang="en-US" altLang="zh-TW" sz="800" dirty="0" smtClean="0">
              <a:ea typeface="新細明體" charset="-120"/>
            </a:endParaRPr>
          </a:p>
          <a:p>
            <a:pPr eaLnBrk="1" hangingPunct="1">
              <a:buFontTx/>
              <a:buNone/>
            </a:pPr>
            <a:r>
              <a:rPr lang="en-US" altLang="zh-TW" sz="800" dirty="0" smtClean="0">
                <a:ea typeface="新細明體" charset="-120"/>
              </a:rPr>
              <a:t>Source: </a:t>
            </a:r>
          </a:p>
          <a:p>
            <a:pPr eaLnBrk="1" hangingPunct="1">
              <a:buFontTx/>
              <a:buNone/>
            </a:pPr>
            <a:r>
              <a:rPr lang="en-US" altLang="zh-TW" sz="800" dirty="0" smtClean="0">
                <a:ea typeface="新細明體" charset="-120"/>
              </a:rPr>
              <a:t>Beech, H.  (2013, August 19). </a:t>
            </a:r>
          </a:p>
          <a:p>
            <a:pPr eaLnBrk="1" hangingPunct="1">
              <a:buFontTx/>
              <a:buNone/>
            </a:pPr>
            <a:r>
              <a:rPr lang="en-US" altLang="zh-TW" sz="800" dirty="0" smtClean="0">
                <a:ea typeface="新細明體" charset="-120"/>
              </a:rPr>
              <a:t>Defining down under: Changing</a:t>
            </a:r>
          </a:p>
          <a:p>
            <a:pPr eaLnBrk="1" hangingPunct="1">
              <a:buFontTx/>
              <a:buNone/>
            </a:pPr>
            <a:r>
              <a:rPr lang="en-US" altLang="zh-TW" sz="800" dirty="0" smtClean="0">
                <a:ea typeface="新細明體" charset="-120"/>
              </a:rPr>
              <a:t>demographics, growing </a:t>
            </a:r>
          </a:p>
          <a:p>
            <a:pPr eaLnBrk="1" hangingPunct="1">
              <a:buFontTx/>
              <a:buNone/>
            </a:pPr>
            <a:r>
              <a:rPr lang="en-US" altLang="zh-TW" sz="800" dirty="0" smtClean="0">
                <a:ea typeface="新細明體" charset="-120"/>
              </a:rPr>
              <a:t>closeness with Asia and what </a:t>
            </a:r>
          </a:p>
          <a:p>
            <a:pPr eaLnBrk="1" hangingPunct="1">
              <a:buFontTx/>
              <a:buNone/>
            </a:pPr>
            <a:r>
              <a:rPr lang="en-US" altLang="zh-TW" sz="800" dirty="0" smtClean="0">
                <a:ea typeface="新細明體" charset="-120"/>
              </a:rPr>
              <a:t>that means for Australia. </a:t>
            </a:r>
            <a:r>
              <a:rPr lang="en-US" altLang="zh-TW" sz="800" i="1" dirty="0" smtClean="0">
                <a:ea typeface="新細明體" charset="-120"/>
              </a:rPr>
              <a:t>Time</a:t>
            </a:r>
            <a:r>
              <a:rPr lang="en-US" altLang="zh-TW" sz="800" dirty="0" smtClean="0">
                <a:ea typeface="新細明體" charset="-120"/>
              </a:rPr>
              <a:t>, </a:t>
            </a:r>
          </a:p>
          <a:p>
            <a:pPr eaLnBrk="1" hangingPunct="1">
              <a:buFontTx/>
              <a:buNone/>
            </a:pPr>
            <a:r>
              <a:rPr lang="en-US" altLang="zh-TW" sz="800" dirty="0" smtClean="0">
                <a:ea typeface="新細明體" charset="-120"/>
              </a:rPr>
              <a:t>20-21.</a:t>
            </a:r>
          </a:p>
        </p:txBody>
      </p:sp>
      <p:sp>
        <p:nvSpPr>
          <p:cNvPr id="6" name="TextBox 5"/>
          <p:cNvSpPr txBox="1"/>
          <p:nvPr/>
        </p:nvSpPr>
        <p:spPr>
          <a:xfrm rot="20975148">
            <a:off x="2376719" y="2536000"/>
            <a:ext cx="4775859" cy="646331"/>
          </a:xfrm>
          <a:prstGeom prst="rect">
            <a:avLst/>
          </a:prstGeom>
          <a:solidFill>
            <a:srgbClr val="FFFF00"/>
          </a:solidFill>
        </p:spPr>
        <p:txBody>
          <a:bodyPr wrap="none" rtlCol="0">
            <a:spAutoFit/>
          </a:bodyPr>
          <a:lstStyle/>
          <a:p>
            <a:r>
              <a:rPr lang="en-US" sz="3600" dirty="0" smtClean="0"/>
              <a:t>Who is the Australian?</a:t>
            </a:r>
            <a:endParaRPr lang="en-US" sz="3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8313" y="557213"/>
            <a:ext cx="8229600" cy="1143000"/>
          </a:xfrm>
        </p:spPr>
        <p:txBody>
          <a:bodyPr/>
          <a:lstStyle/>
          <a:p>
            <a:pPr eaLnBrk="1" hangingPunct="1"/>
            <a:endParaRPr lang="en-US" altLang="zh-TW" smtClean="0">
              <a:solidFill>
                <a:schemeClr val="tx1"/>
              </a:solidFill>
              <a:ea typeface="新細明體" charset="-120"/>
            </a:endParaRPr>
          </a:p>
        </p:txBody>
      </p:sp>
      <p:sp>
        <p:nvSpPr>
          <p:cNvPr id="4099" name="Rectangle 3"/>
          <p:cNvSpPr>
            <a:spLocks noGrp="1" noChangeArrowheads="1"/>
          </p:cNvSpPr>
          <p:nvPr>
            <p:ph type="body" idx="1"/>
          </p:nvPr>
        </p:nvSpPr>
        <p:spPr>
          <a:xfrm>
            <a:off x="468313" y="2214563"/>
            <a:ext cx="8229600" cy="4094162"/>
          </a:xfrm>
        </p:spPr>
        <p:txBody>
          <a:bodyPr/>
          <a:lstStyle/>
          <a:p>
            <a:pPr eaLnBrk="1" hangingPunct="1"/>
            <a:endParaRPr lang="en-US" altLang="zh-TW" dirty="0" smtClean="0">
              <a:ea typeface="新細明體" charset="-120"/>
            </a:endParaRPr>
          </a:p>
        </p:txBody>
      </p:sp>
      <p:pic>
        <p:nvPicPr>
          <p:cNvPr id="6" name="Picture 5" descr="SKMBT_C25313082914030.JPG"/>
          <p:cNvPicPr>
            <a:picLocks noChangeAspect="1"/>
          </p:cNvPicPr>
          <p:nvPr/>
        </p:nvPicPr>
        <p:blipFill>
          <a:blip r:embed="rId2" cstate="screen"/>
          <a:srcRect/>
          <a:stretch>
            <a:fillRect/>
          </a:stretch>
        </p:blipFill>
        <p:spPr>
          <a:xfrm>
            <a:off x="2627784" y="116632"/>
            <a:ext cx="3555215" cy="6536959"/>
          </a:xfrm>
          <a:prstGeom prst="rect">
            <a:avLst/>
          </a:prstGeom>
        </p:spPr>
      </p:pic>
      <p:sp>
        <p:nvSpPr>
          <p:cNvPr id="7" name="Rectangle 3"/>
          <p:cNvSpPr txBox="1">
            <a:spLocks noChangeArrowheads="1"/>
          </p:cNvSpPr>
          <p:nvPr/>
        </p:nvSpPr>
        <p:spPr bwMode="auto">
          <a:xfrm>
            <a:off x="467544" y="4941168"/>
            <a:ext cx="1692275" cy="129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Photo: Andrew </a:t>
            </a:r>
            <a:r>
              <a:rPr kumimoji="0" lang="en-US" altLang="zh-TW" sz="800" b="0" i="0" u="none" strike="noStrike" kern="0" cap="none" spc="0" normalizeH="0" baseline="0" noProof="0" dirty="0" err="1" smtClean="0">
                <a:ln>
                  <a:noFill/>
                </a:ln>
                <a:solidFill>
                  <a:schemeClr val="tx1"/>
                </a:solidFill>
                <a:effectLst/>
                <a:uLnTx/>
                <a:uFillTx/>
                <a:latin typeface="+mn-lt"/>
                <a:ea typeface="新細明體" charset="-120"/>
                <a:cs typeface="+mn-cs"/>
              </a:rPr>
              <a:t>Quilty</a:t>
            </a:r>
            <a:endPar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Source: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Beech, H.  (2013, August 19).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Defining down under: Changing</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demographics, growing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closeness with Asia and what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that means for Australia. </a:t>
            </a:r>
            <a:r>
              <a:rPr kumimoji="0" lang="en-US" altLang="zh-TW" sz="800" b="0" i="1" u="none" strike="noStrike" kern="0" cap="none" spc="0" normalizeH="0" baseline="0" noProof="0" dirty="0" smtClean="0">
                <a:ln>
                  <a:noFill/>
                </a:ln>
                <a:solidFill>
                  <a:schemeClr val="tx1"/>
                </a:solidFill>
                <a:effectLst/>
                <a:uLnTx/>
                <a:uFillTx/>
                <a:latin typeface="+mn-lt"/>
                <a:ea typeface="新細明體" charset="-120"/>
                <a:cs typeface="+mn-cs"/>
              </a:rPr>
              <a:t>Time</a:t>
            </a: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altLang="zh-TW" sz="800" b="0" i="0" u="none" strike="noStrike" kern="0" cap="none" spc="0" normalizeH="0" baseline="0" noProof="0" dirty="0" smtClean="0">
                <a:ln>
                  <a:noFill/>
                </a:ln>
                <a:solidFill>
                  <a:schemeClr val="tx1"/>
                </a:solidFill>
                <a:effectLst/>
                <a:uLnTx/>
                <a:uFillTx/>
                <a:latin typeface="+mn-lt"/>
                <a:ea typeface="新細明體" charset="-120"/>
                <a:cs typeface="+mn-cs"/>
              </a:rPr>
              <a:t>20-21.</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Australia’s Engagement with Asia &amp;#x0D;&amp;#x0A;But which Asia?&amp;quot;&quot;/&gt;&lt;property id=&quot;20307&quot; value=&quot;256&quot;/&gt;&lt;/object&gt;&lt;object type=&quot;3&quot; unique_id=&quot;10005&quot;&gt;&lt;property id=&quot;20148&quot; value=&quot;5&quot;/&gt;&lt;property id=&quot;20300&quot; value=&quot;Slide 6 - &amp;quot;S&amp;quot;&quot;/&gt;&lt;property id=&quot;20307&quot; value=&quot;257&quot;/&gt;&lt;/object&gt;&lt;object type=&quot;3&quot; unique_id=&quot;10006&quot;&gt;&lt;property id=&quot;20148&quot; value=&quot;5&quot;/&gt;&lt;property id=&quot;20300&quot; value=&quot;Slide 7&quot;/&gt;&lt;property id=&quot;20307&quot; value=&quot;258&quot;/&gt;&lt;/object&gt;&lt;object type=&quot;3&quot; unique_id=&quot;10012&quot;&gt;&lt;property id=&quot;20148&quot; value=&quot;5&quot;/&gt;&lt;property id=&quot;20300&quot; value=&quot;Slide 2 - &amp;quot;Outline&amp;quot;&quot;/&gt;&lt;property id=&quot;20307&quot; value=&quot;266&quot;/&gt;&lt;/object&gt;&lt;object type=&quot;3&quot; unique_id=&quot;10013&quot;&gt;&lt;property id=&quot;20148&quot; value=&quot;5&quot;/&gt;&lt;property id=&quot;20300&quot; value=&quot;Slide 8&quot;/&gt;&lt;property id=&quot;20307&quot; value=&quot;261&quot;/&gt;&lt;/object&gt;&lt;object type=&quot;3&quot; unique_id=&quot;10014&quot;&gt;&lt;property id=&quot;20148&quot; value=&quot;5&quot;/&gt;&lt;property id=&quot;20300&quot; value=&quot;Slide 9&quot;/&gt;&lt;property id=&quot;20307&quot; value=&quot;262&quot;/&gt;&lt;/object&gt;&lt;object type=&quot;3&quot; unique_id=&quot;10015&quot;&gt;&lt;property id=&quot;20148&quot; value=&quot;5&quot;/&gt;&lt;property id=&quot;20300&quot; value=&quot;Slide 10&quot;/&gt;&lt;property id=&quot;20307&quot; value=&quot;263&quot;/&gt;&lt;/object&gt;&lt;object type=&quot;3&quot; unique_id=&quot;10016&quot;&gt;&lt;property id=&quot;20148&quot; value=&quot;5&quot;/&gt;&lt;property id=&quot;20300&quot; value=&quot;Slide 11&quot;/&gt;&lt;property id=&quot;20307&quot; value=&quot;264&quot;/&gt;&lt;/object&gt;&lt;object type=&quot;3&quot; unique_id=&quot;10017&quot;&gt;&lt;property id=&quot;20148&quot; value=&quot;5&quot;/&gt;&lt;property id=&quot;20300&quot; value=&quot;Slide 12&quot;/&gt;&lt;property id=&quot;20307&quot; value=&quot;265&quot;/&gt;&lt;/object&gt;&lt;object type=&quot;3&quot; unique_id=&quot;10018&quot;&gt;&lt;property id=&quot;20148&quot; value=&quot;5&quot;/&gt;&lt;property id=&quot;20300&quot; value=&quot;Slide 13&quot;/&gt;&lt;property id=&quot;20307&quot; value=&quot;259&quot;/&gt;&lt;/object&gt;&lt;object type=&quot;3&quot; unique_id=&quot;10019&quot;&gt;&lt;property id=&quot;20148&quot; value=&quot;5&quot;/&gt;&lt;property id=&quot;20300&quot; value=&quot;Slide 14&quot;/&gt;&lt;property id=&quot;20307&quot; value=&quot;260&quot;/&gt;&lt;/object&gt;&lt;object type=&quot;3&quot; unique_id=&quot;10163&quot;&gt;&lt;property id=&quot;20148&quot; value=&quot;5&quot;/&gt;&lt;property id=&quot;20300&quot; value=&quot;Slide 3&quot;/&gt;&lt;property id=&quot;20307&quot; value=&quot;268&quot;/&gt;&lt;/object&gt;&lt;object type=&quot;3&quot; unique_id=&quot;10164&quot;&gt;&lt;property id=&quot;20148&quot; value=&quot;5&quot;/&gt;&lt;property id=&quot;20300&quot; value=&quot;Slide 4&quot;/&gt;&lt;property id=&quot;20307&quot; value=&quot;269&quot;/&gt;&lt;/object&gt;&lt;object type=&quot;3&quot; unique_id=&quot;10165&quot;&gt;&lt;property id=&quot;20148&quot; value=&quot;5&quot;/&gt;&lt;property id=&quot;20300&quot; value=&quot;Slide 5 - &amp;quot; The current policy?&amp;quot;&quot;/&gt;&lt;property id=&quot;20307&quot; value=&quot;267&quot;/&gt;&lt;/object&gt;&lt;/object&gt;&lt;/object&gt;&lt;/database&gt;"/>
  <p:tag name="SECTOMILLISECCONVERTED" val="1"/>
</p:tagLst>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19040</TotalTime>
  <Words>1152</Words>
  <Application>Microsoft Office PowerPoint</Application>
  <PresentationFormat>On-screen Show (4:3)</PresentationFormat>
  <Paragraphs>182</Paragraphs>
  <Slides>30</Slides>
  <Notes>1</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新細明體</vt:lpstr>
      <vt:lpstr>Arial</vt:lpstr>
      <vt:lpstr>Calibri</vt:lpstr>
      <vt:lpstr>Diseño predeterminado</vt:lpstr>
      <vt:lpstr>Australia’s Engagement with Asia  But which Asia?</vt:lpstr>
      <vt:lpstr>Outline</vt:lpstr>
      <vt:lpstr>PowerPoint Presentation</vt:lpstr>
      <vt:lpstr>PowerPoint Presentation</vt:lpstr>
      <vt:lpstr> The current policy?</vt:lpstr>
      <vt:lpstr>Problem</vt:lpstr>
      <vt:lpstr>PowerPoint Presentation</vt:lpstr>
      <vt:lpstr>S</vt:lpstr>
      <vt:lpstr>PowerPoint Presentation</vt:lpstr>
      <vt:lpstr>PowerPoint Presentation</vt:lpstr>
      <vt:lpstr>PowerPoint Presentation</vt:lpstr>
      <vt:lpstr>PowerPoint Presentation</vt:lpstr>
      <vt:lpstr>PowerPoint Presentation</vt:lpstr>
      <vt:lpstr>PowerPoint Presentation</vt:lpstr>
      <vt:lpstr>Asians in Australia</vt:lpstr>
      <vt:lpstr>PowerPoint Presentation</vt:lpstr>
      <vt:lpstr>Asian engagement:  “Developed” Asia  </vt:lpstr>
      <vt:lpstr>PowerPoint Presentation</vt:lpstr>
      <vt:lpstr>PowerPoint Presentation</vt:lpstr>
      <vt:lpstr>Education Services   An Asian “industry”?</vt:lpstr>
      <vt:lpstr>PowerPoint Presentation</vt:lpstr>
      <vt:lpstr>Summary</vt:lpstr>
      <vt:lpstr>The ‘other’ Asia  </vt:lpstr>
      <vt:lpstr> The ‘other’ Asia</vt:lpstr>
      <vt:lpstr>PowerPoint Presentation</vt:lpstr>
      <vt:lpstr>Active  citizenship</vt:lpstr>
      <vt:lpstr>Learning about Asia</vt:lpstr>
      <vt:lpstr>Learning Asia</vt:lpstr>
      <vt:lpstr>  甘國臻 A biographic note: “Learning Asia” can be a challenge!  </vt:lpstr>
      <vt:lpstr>PowerPoint Presentation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Vesma Bobets</cp:lastModifiedBy>
  <cp:revision>822</cp:revision>
  <dcterms:created xsi:type="dcterms:W3CDTF">2010-05-23T14:28:12Z</dcterms:created>
  <dcterms:modified xsi:type="dcterms:W3CDTF">2013-10-22T00:23:21Z</dcterms:modified>
</cp:coreProperties>
</file>